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61.svg" ContentType="image/svg+xml"/>
  <Override PartName="/ppt/media/image6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  <p:sldMasterId id="2147483666" r:id="rId4"/>
  </p:sldMasterIdLst>
  <p:notesMasterIdLst>
    <p:notesMasterId r:id="rId6"/>
  </p:notesMasterIdLst>
  <p:handoutMasterIdLst>
    <p:handoutMasterId r:id="rId32"/>
  </p:handoutMasterIdLst>
  <p:sldIdLst>
    <p:sldId id="379" r:id="rId5"/>
    <p:sldId id="376" r:id="rId7"/>
    <p:sldId id="384" r:id="rId8"/>
    <p:sldId id="381" r:id="rId9"/>
    <p:sldId id="433" r:id="rId10"/>
    <p:sldId id="342" r:id="rId11"/>
    <p:sldId id="385" r:id="rId12"/>
    <p:sldId id="360" r:id="rId13"/>
    <p:sldId id="422" r:id="rId14"/>
    <p:sldId id="428" r:id="rId15"/>
    <p:sldId id="372" r:id="rId16"/>
    <p:sldId id="361" r:id="rId17"/>
    <p:sldId id="386" r:id="rId18"/>
    <p:sldId id="442" r:id="rId19"/>
    <p:sldId id="450" r:id="rId20"/>
    <p:sldId id="345" r:id="rId21"/>
    <p:sldId id="344" r:id="rId22"/>
    <p:sldId id="346" r:id="rId23"/>
    <p:sldId id="389" r:id="rId24"/>
    <p:sldId id="444" r:id="rId25"/>
    <p:sldId id="449" r:id="rId26"/>
    <p:sldId id="441" r:id="rId27"/>
    <p:sldId id="451" r:id="rId28"/>
    <p:sldId id="447" r:id="rId29"/>
    <p:sldId id="457" r:id="rId30"/>
    <p:sldId id="454" r:id="rId31"/>
  </p:sldIdLst>
  <p:sldSz cx="12192000" cy="6858000"/>
  <p:notesSz cx="6858000" cy="9144000"/>
  <p:custDataLst>
    <p:tags r:id="rId37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8" userDrawn="1">
          <p15:clr>
            <a:srgbClr val="A4A3A4"/>
          </p15:clr>
        </p15:guide>
        <p15:guide id="2" pos="392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0" clrIdx="0"/>
  <p:cmAuthor id="2" name="作者" initials="A" lastIdx="0" clrIdx="1"/>
  <p:cmAuthor id="3" name="lyj" initials="lyj" lastIdx="0" clrIdx="2"/>
  <p:cmAuthor id="4" name="陈 佳" initials="陈" lastIdx="0" clrIdx="3"/>
  <p:cmAuthor id="5" name="LH" initials="C" lastIdx="0" clrIdx="4"/>
  <p:cmAuthor id="6" name="杨翠婷" initials="杨" lastIdx="0" clrIdx="5"/>
  <p:cmAuthor id="7" name="zachary zachary" initials="zz" lastIdx="0" clrIdx="6"/>
  <p:cmAuthor id="8" name="dell" initials="d" lastIdx="0" clrIdx="7"/>
  <p:cmAuthor id="9" name="Liang Gao" initials="LG" lastIdx="0" clrIdx="8"/>
  <p:cmAuthor id="10" name="钟 万" initials="钟" lastIdx="0" clrIdx="9"/>
  <p:cmAuthor id="11" name="13805" initials="1" lastIdx="0" clrIdx="10"/>
  <p:cmAuthor id="12" name="huan gong" initials="" lastIdx="0" clrIdx="11"/>
  <p:cmAuthor id="13" name=" " initials="" lastIdx="0" clrIdx="12"/>
  <p:cmAuthor id="14" name="Shangwan Wei" initials="SW" lastIdx="0" clrIdx="13"/>
  <p:cmAuthor id="15" name="Administrator" initials="A" lastIdx="0" clrIdx="14"/>
  <p:cmAuthor id="16" name="WPS_1679281038" initials="W" lastIdx="0" clrIdx="15"/>
  <p:cmAuthor id="17" name="李 盈" initials="李" lastIdx="0" clrIdx="1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937"/>
    <a:srgbClr val="FFCF00"/>
    <a:srgbClr val="303030"/>
    <a:srgbClr val="FFFFFF"/>
    <a:srgbClr val="646464"/>
    <a:srgbClr val="396BB0"/>
    <a:srgbClr val="014199"/>
    <a:srgbClr val="206030"/>
    <a:srgbClr val="1656FF"/>
    <a:srgbClr val="084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006"/>
    <p:restoredTop sz="94660"/>
  </p:normalViewPr>
  <p:slideViewPr>
    <p:cSldViewPr snapToGrid="0" showGuides="1">
      <p:cViewPr>
        <p:scale>
          <a:sx n="75" d="100"/>
          <a:sy n="75" d="100"/>
        </p:scale>
        <p:origin x="3432" y="1944"/>
      </p:cViewPr>
      <p:guideLst>
        <p:guide orient="horz" pos="1958"/>
        <p:guide pos="392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gs" Target="tags/tag167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fontAlgn="auto"/>
            <a:fld id="{D2A48B96-639E-45A3-A0BA-2464DFDB1FAA}" type="datetimeFigureOut">
              <a:rPr lang="zh-CN" altLang="en-US" strike="noStrike" noProof="1">
                <a:latin typeface="+mn-lt"/>
                <a:ea typeface="+mn-ea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1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1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itchFamily="2" charset="-122"/>
              </a:defRPr>
            </a:lvl1pPr>
          </a:lstStyle>
          <a:p>
            <a:pPr fontAlgn="base"/>
            <a:fld id="{EE9DA01B-1840-4904-B636-68E229701EA2}" type="slidenum">
              <a:rPr lang="zh-CN" altLang="en-US" strike="noStrike" noProof="1">
                <a:latin typeface="Calibri" panose="020F050202020403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GB" dirty="0">
                <a:effectLst/>
              </a:rPr>
              <a:t>那</a:t>
            </a:r>
            <a:r>
              <a:rPr lang="zh-CN" altLang="en-US" dirty="0">
                <a:effectLst/>
              </a:rPr>
              <a:t>至于为什么能做到这么高的资源利用率，那就要从我们的系统架构上来说了，</a:t>
            </a:r>
            <a:endParaRPr lang="en-GB" altLang="zh-CN" dirty="0">
              <a:effectLst/>
            </a:endParaRPr>
          </a:p>
          <a:p>
            <a:endParaRPr lang="en-GB" altLang="zh-CN" dirty="0">
              <a:effectLst/>
            </a:endParaRPr>
          </a:p>
          <a:p>
            <a:r>
              <a:rPr lang="zh-CN" altLang="en-GB" dirty="0">
                <a:effectLst/>
              </a:rPr>
              <a:t>像</a:t>
            </a:r>
            <a:r>
              <a:rPr lang="zh-CN" altLang="en-US" dirty="0">
                <a:effectLst/>
              </a:rPr>
              <a:t>我们每台服务器上装的</a:t>
            </a:r>
            <a:r>
              <a:rPr lang="en-US" altLang="zh-CN" dirty="0">
                <a:effectLst/>
              </a:rPr>
              <a:t>Linux</a:t>
            </a:r>
            <a:r>
              <a:rPr lang="zh-CN" altLang="en-US" dirty="0">
                <a:effectLst/>
              </a:rPr>
              <a:t>，他是单台机器的资源调度，是一个计算单元。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那我们 </a:t>
            </a:r>
            <a:r>
              <a:rPr lang="en-US" altLang="en-GB" dirty="0" err="1">
                <a:effectLst/>
              </a:rPr>
              <a:t>KMOS</a:t>
            </a:r>
            <a:r>
              <a:rPr lang="en-GB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做的，就是把这个 </a:t>
            </a:r>
            <a:r>
              <a:rPr lang="en-US" altLang="zh-CN" dirty="0">
                <a:effectLst/>
              </a:rPr>
              <a:t>Linux</a:t>
            </a:r>
            <a:r>
              <a:rPr lang="zh-CN" altLang="en-US" dirty="0">
                <a:effectLst/>
              </a:rPr>
              <a:t> 理念从一台机器扩展到整个数据中心。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大家看这张图的底层，三个节点，每个节点有</a:t>
            </a:r>
            <a:r>
              <a:rPr lang="en-GB" altLang="zh-CN" dirty="0">
                <a:effectLst/>
              </a:rPr>
              <a:t>CPU</a:t>
            </a:r>
            <a:r>
              <a:rPr lang="zh-CN" altLang="en-GB" dirty="0">
                <a:effectLst/>
              </a:rPr>
              <a:t>、</a:t>
            </a:r>
            <a:r>
              <a:rPr lang="zh-CN" altLang="en-US" dirty="0">
                <a:effectLst/>
              </a:rPr>
              <a:t>内存、磁盘、</a:t>
            </a:r>
            <a:r>
              <a:rPr lang="en-GB" altLang="zh-CN" dirty="0">
                <a:effectLst/>
              </a:rPr>
              <a:t>GPU</a:t>
            </a:r>
            <a:r>
              <a:rPr lang="zh-CN" altLang="en-GB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传统云是把它们当作三台独立的服务器，分别管理。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但我们通过 </a:t>
            </a:r>
            <a:r>
              <a:rPr lang="en-US" altLang="zh-CN" dirty="0">
                <a:effectLst/>
              </a:rPr>
              <a:t>K8S</a:t>
            </a:r>
            <a:r>
              <a:rPr lang="zh-CN" altLang="en-US" dirty="0">
                <a:effectLst/>
              </a:rPr>
              <a:t> 云操作系统内核，就可以把这三台物理机的资源全部抽象成一个统一的资源池，那他就变成了一台拥有</a:t>
            </a:r>
            <a:r>
              <a:rPr lang="en-US" altLang="zh-CN" dirty="0">
                <a:effectLst/>
              </a:rPr>
              <a:t>3</a:t>
            </a:r>
            <a:r>
              <a:rPr lang="zh-CN" altLang="en-US" dirty="0">
                <a:effectLst/>
              </a:rPr>
              <a:t>倍</a:t>
            </a:r>
            <a:r>
              <a:rPr lang="en-GB" altLang="zh-CN" dirty="0">
                <a:effectLst/>
              </a:rPr>
              <a:t>CPU</a:t>
            </a:r>
            <a:r>
              <a:rPr lang="zh-CN" altLang="en-GB" dirty="0">
                <a:effectLst/>
              </a:rPr>
              <a:t>、</a:t>
            </a:r>
            <a:r>
              <a:rPr lang="zh-CN" altLang="en-US" dirty="0">
                <a:effectLst/>
              </a:rPr>
              <a:t>内存、</a:t>
            </a:r>
            <a:r>
              <a:rPr lang="en-GB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的超级计算机。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就像</a:t>
            </a:r>
            <a:r>
              <a:rPr lang="en-GB" altLang="zh-CN" dirty="0">
                <a:effectLst/>
              </a:rPr>
              <a:t>Linux</a:t>
            </a:r>
            <a:r>
              <a:rPr lang="zh-CN" altLang="en-US" dirty="0">
                <a:effectLst/>
              </a:rPr>
              <a:t>内核管理一台机器一样，</a:t>
            </a:r>
            <a:r>
              <a:rPr lang="en-US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 通过 </a:t>
            </a:r>
            <a:r>
              <a:rPr lang="en-GB" altLang="zh-CN" dirty="0">
                <a:effectLst/>
              </a:rPr>
              <a:t>Kubernetes</a:t>
            </a:r>
            <a:r>
              <a:rPr lang="zh-CN" altLang="en-US" dirty="0">
                <a:effectLst/>
              </a:rPr>
              <a:t> 管理整个集群。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像原生的 </a:t>
            </a:r>
            <a:r>
              <a:rPr lang="en-GB" altLang="zh-CN" dirty="0">
                <a:effectLst/>
              </a:rPr>
              <a:t>Linux </a:t>
            </a:r>
            <a:r>
              <a:rPr lang="zh-CN" altLang="en-GB" dirty="0">
                <a:effectLst/>
              </a:rPr>
              <a:t>、</a:t>
            </a:r>
            <a:r>
              <a:rPr lang="en-GB" altLang="zh-CN" dirty="0">
                <a:effectLst/>
              </a:rPr>
              <a:t>Kubernetes </a:t>
            </a:r>
            <a:r>
              <a:rPr lang="zh-CN" altLang="en-US" dirty="0">
                <a:effectLst/>
              </a:rPr>
              <a:t>虽然很强大，但构建很复杂，运维成本高，所以我们做了 </a:t>
            </a:r>
            <a:r>
              <a:rPr lang="en-GB" altLang="zh-CN" dirty="0" err="1">
                <a:effectLst/>
              </a:rPr>
              <a:t>KMOS</a:t>
            </a:r>
            <a:r>
              <a:rPr lang="en-US" altLang="en-GB" dirty="0" err="1">
                <a:effectLst/>
              </a:rPr>
              <a:t> </a:t>
            </a:r>
            <a:r>
              <a:rPr lang="zh-CN" altLang="en-US" dirty="0">
                <a:effectLst/>
              </a:rPr>
              <a:t>这个云操作系统的发行版，让用云成本变得很低，这个成本的低不仅是资源利用率高，更是日常开发的效率提升。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那么构建一台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超级计算机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，传统方式搭建一个数据中心可能要几周甚至几个月，但使用 </a:t>
            </a:r>
            <a:r>
              <a:rPr lang="en-US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，几分钟就能把整个数据中心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开机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未来甚至可以通过 一条命令，变成一台云电脑。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那么基于我们这个 </a:t>
            </a:r>
            <a:r>
              <a:rPr lang="en-US" altLang="zh-CN" dirty="0" err="1">
                <a:effectLst/>
              </a:rPr>
              <a:t>KMOS </a:t>
            </a:r>
            <a:r>
              <a:rPr lang="zh-CN" altLang="en-US" dirty="0">
                <a:effectLst/>
              </a:rPr>
              <a:t>的上层，就可以安装很多的中间件，有</a:t>
            </a:r>
            <a:r>
              <a:rPr lang="en-GB" altLang="zh-CN" dirty="0">
                <a:effectLst/>
              </a:rPr>
              <a:t>AI</a:t>
            </a:r>
            <a:r>
              <a:rPr lang="zh-CN" altLang="en-US" dirty="0">
                <a:effectLst/>
              </a:rPr>
              <a:t>框架、有大模型、有</a:t>
            </a:r>
            <a:r>
              <a:rPr lang="en-GB" altLang="zh-CN" dirty="0">
                <a:effectLst/>
              </a:rPr>
              <a:t>API</a:t>
            </a:r>
            <a:r>
              <a:rPr lang="zh-CN" altLang="en-US" dirty="0">
                <a:effectLst/>
              </a:rPr>
              <a:t>服务、有数据库、有中间件。但它们本质上都是程序、进程，或者是容器。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所以在 </a:t>
            </a:r>
            <a:r>
              <a:rPr lang="en-US" altLang="zh-CN" dirty="0" err="1">
                <a:effectLst/>
              </a:rPr>
              <a:t>KMOS </a:t>
            </a:r>
            <a:r>
              <a:rPr lang="zh-CN" altLang="en-US" dirty="0">
                <a:effectLst/>
              </a:rPr>
              <a:t>的视角下，一切皆应用。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这做的好处是什么？</a:t>
            </a:r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第一，使用简单，就像使用一台电脑，用户</a:t>
            </a:r>
            <a:r>
              <a:rPr lang="en-US" altLang="zh-CN" dirty="0">
                <a:effectLst/>
              </a:rPr>
              <a:t>/</a:t>
            </a:r>
            <a:r>
              <a:rPr lang="zh-CN" altLang="en-US" dirty="0">
                <a:effectLst/>
              </a:rPr>
              <a:t>开发者不需要知道自己的应用跑在哪台物理机上，只需要在固定的可用区或者空间里操作就可以了。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</a:rPr>
              <a:t>第二，效率很高。我们现在用不到</a:t>
            </a:r>
            <a:r>
              <a:rPr lang="en-US" altLang="zh-CN" dirty="0">
                <a:effectLst/>
              </a:rPr>
              <a:t>100</a:t>
            </a:r>
            <a:r>
              <a:rPr lang="zh-CN" altLang="en-US" dirty="0">
                <a:effectLst/>
              </a:rPr>
              <a:t>台物理节点，可以支撑</a:t>
            </a:r>
            <a:r>
              <a:rPr lang="en-US" altLang="zh-CN" dirty="0">
                <a:effectLst/>
              </a:rPr>
              <a:t>50</a:t>
            </a:r>
            <a:r>
              <a:rPr lang="zh-CN" altLang="en-US" dirty="0">
                <a:effectLst/>
              </a:rPr>
              <a:t>多万用户。就是因为在 </a:t>
            </a:r>
            <a:r>
              <a:rPr lang="en-GB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操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作系统的视角下，所有资源是动态共享的。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这个非常夸张的资源利用率，在以往是想都不敢想的，而且做私有云的时候其实成本会更低，就是你有物理硬件的时候。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虽然同时开着十几个程序，但它们所共享哪些</a:t>
            </a:r>
            <a:r>
              <a:rPr lang="en-GB" altLang="zh-CN" dirty="0">
                <a:effectLst/>
              </a:rPr>
              <a:t>CPU</a:t>
            </a:r>
            <a:r>
              <a:rPr lang="zh-CN" altLang="en-US" dirty="0">
                <a:effectLst/>
              </a:rPr>
              <a:t>、内存，会智能调度。所以几十万用户的近应用在共享几百颗</a:t>
            </a:r>
            <a:r>
              <a:rPr lang="en-GB" altLang="zh-CN" dirty="0">
                <a:effectLst/>
              </a:rPr>
              <a:t>CPU</a:t>
            </a:r>
            <a:r>
              <a:rPr lang="zh-CN" altLang="en-US" dirty="0">
                <a:effectLst/>
              </a:rPr>
              <a:t>和几百张</a:t>
            </a:r>
            <a:r>
              <a:rPr lang="en-GB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、内存。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第三，统一管理。无论是</a:t>
            </a:r>
            <a:r>
              <a:rPr lang="en-GB" altLang="zh-CN" dirty="0">
                <a:effectLst/>
              </a:rPr>
              <a:t>AI</a:t>
            </a:r>
            <a:r>
              <a:rPr lang="zh-CN" altLang="en-US" dirty="0">
                <a:effectLst/>
              </a:rPr>
              <a:t>训练、模型推理、数据库、</a:t>
            </a:r>
            <a:r>
              <a:rPr lang="en-GB" altLang="zh-CN" dirty="0">
                <a:effectLst/>
              </a:rPr>
              <a:t>Web</a:t>
            </a:r>
            <a:r>
              <a:rPr lang="zh-CN" altLang="en-US" dirty="0">
                <a:effectLst/>
              </a:rPr>
              <a:t>服务，在这个超级计算机上都是统一管理、统一调度、统一监控。就像你的电脑上无论跑什么程序，都能在任务管理器里看到资源占用。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所以说</a:t>
            </a:r>
            <a:r>
              <a:rPr lang="en-US" altLang="zh-CN" dirty="0">
                <a:effectLst/>
              </a:rPr>
              <a:t> </a:t>
            </a:r>
            <a:r>
              <a:rPr lang="en-US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底层是硬件资源，中间是操作系统内核，上层是衍生的应用生态。我们要做的，就是让使用整个数据中心像使用一台电脑一样自然。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BE286F-AFDA-4CD7-B581-3F7FB2A44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9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场景、痛点、方案、效果、</a:t>
            </a:r>
            <a:r>
              <a:rPr lang="zh-CN" altLang="en-US"/>
              <a:t>价值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大场景</a:t>
            </a:r>
            <a:r>
              <a:rPr lang="en-US" altLang="zh-CN"/>
              <a:t>  </a:t>
            </a:r>
            <a:r>
              <a:rPr lang="en-US" altLang="zh-CN"/>
              <a:t>FAB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9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场景、痛点、方案、效果、</a:t>
            </a:r>
            <a:r>
              <a:rPr lang="zh-CN" altLang="en-US"/>
              <a:t>价值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大场景</a:t>
            </a:r>
            <a:r>
              <a:rPr lang="en-US" altLang="zh-CN"/>
              <a:t>  </a:t>
            </a:r>
            <a:r>
              <a:rPr lang="en-US" altLang="zh-CN"/>
              <a:t>FAB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lang="zh-CN" altLang="en-US"/>
              <a:t>保持好奇心，持续关注，先做能做的，实践中总结经验，每天进步</a:t>
            </a:r>
            <a:r>
              <a:rPr lang="zh-CN" altLang="en-US"/>
              <a:t>一点点，持续迭代</a:t>
            </a:r>
            <a:endParaRPr lang="zh-CN" altLang="en-US"/>
          </a:p>
          <a:p>
            <a:r>
              <a:rPr lang="zh-CN" altLang="en-US"/>
              <a:t>不着急、不害怕、不要脸，有限资源条件下，我还能做</a:t>
            </a:r>
            <a:r>
              <a:rPr lang="zh-CN" altLang="en-US"/>
              <a:t>什么？</a:t>
            </a:r>
            <a:endParaRPr lang="zh-CN" altLang="en-US"/>
          </a:p>
          <a:p>
            <a:r>
              <a:rPr lang="zh-CN" altLang="en-US"/>
              <a:t>渠修寛，刀磨快、苦练</a:t>
            </a:r>
            <a:r>
              <a:rPr lang="zh-CN" altLang="en-US"/>
              <a:t>兵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/>
      <p:sp>
        <p:nvSpPr>
          <p:cNvPr id="1048766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767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AI </a:t>
            </a:r>
            <a:r>
              <a:rPr lang="zh-CN" altLang="en-US"/>
              <a:t>搜索引擎式的“数字化</a:t>
            </a:r>
            <a:r>
              <a:rPr lang="zh-CN" altLang="en-US"/>
              <a:t>资产”管理</a:t>
            </a:r>
            <a:r>
              <a:rPr lang="zh-CN" altLang="en-US"/>
              <a:t>门户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/>
      <p:sp>
        <p:nvSpPr>
          <p:cNvPr id="1048794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79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lang="zh-CN" altLang="en-US"/>
              <a:t>保持好奇心，持续关注，先做能做的，实践中总结经验，每天进步</a:t>
            </a:r>
            <a:r>
              <a:rPr lang="zh-CN" altLang="en-US"/>
              <a:t>一点点，持续迭代</a:t>
            </a:r>
            <a:endParaRPr lang="zh-CN" altLang="en-US"/>
          </a:p>
          <a:p>
            <a:r>
              <a:rPr lang="zh-CN" altLang="en-US"/>
              <a:t>不着急、不害怕、不要脸，有限资源条件下，我还能做</a:t>
            </a:r>
            <a:r>
              <a:rPr lang="zh-CN" altLang="en-US"/>
              <a:t>什么？</a:t>
            </a:r>
            <a:endParaRPr lang="zh-CN" altLang="en-US"/>
          </a:p>
          <a:p>
            <a:r>
              <a:rPr lang="zh-CN" altLang="en-US"/>
              <a:t>渠修寛，刀磨快、苦练</a:t>
            </a:r>
            <a:r>
              <a:rPr lang="zh-CN" altLang="en-US"/>
              <a:t>兵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67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lang="zh-CN" altLang="en-US"/>
              <a:t>保持好奇心，持续关注，先做能做的，实践中总结经验，每天进步</a:t>
            </a:r>
            <a:r>
              <a:rPr lang="zh-CN" altLang="en-US"/>
              <a:t>一点点，持续迭代</a:t>
            </a:r>
            <a:endParaRPr lang="zh-CN" altLang="en-US"/>
          </a:p>
          <a:p>
            <a:r>
              <a:rPr lang="zh-CN" altLang="en-US"/>
              <a:t>不着急、不害怕、不要脸，有限资源条件下，我还能做</a:t>
            </a:r>
            <a:r>
              <a:rPr lang="zh-CN" altLang="en-US"/>
              <a:t>什么？</a:t>
            </a:r>
            <a:endParaRPr lang="zh-CN" altLang="en-US"/>
          </a:p>
          <a:p>
            <a:r>
              <a:rPr lang="zh-CN" altLang="en-US"/>
              <a:t>渠修寛，刀磨快、苦练</a:t>
            </a:r>
            <a:r>
              <a:rPr lang="zh-CN" altLang="en-US"/>
              <a:t>兵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lang="zh-CN" altLang="en-US"/>
              <a:t>保持好奇心，持续关注，先做能做的，实践中总结经验，每天进步</a:t>
            </a:r>
            <a:r>
              <a:rPr lang="zh-CN" altLang="en-US"/>
              <a:t>一点点，持续迭代</a:t>
            </a:r>
            <a:endParaRPr lang="zh-CN" altLang="en-US"/>
          </a:p>
          <a:p>
            <a:r>
              <a:rPr lang="zh-CN" altLang="en-US"/>
              <a:t>不着急、不害怕、不要脸，有限资源条件下，我还能做</a:t>
            </a:r>
            <a:r>
              <a:rPr lang="zh-CN" altLang="en-US"/>
              <a:t>什么？</a:t>
            </a:r>
            <a:endParaRPr lang="zh-CN" altLang="en-US"/>
          </a:p>
          <a:p>
            <a:r>
              <a:rPr lang="zh-CN" altLang="en-US"/>
              <a:t>渠修寛，刀磨快、苦练</a:t>
            </a:r>
            <a:r>
              <a:rPr lang="zh-CN" altLang="en-US"/>
              <a:t>兵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9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场景、痛点、方案、效果、</a:t>
            </a:r>
            <a:r>
              <a:rPr lang="zh-CN" altLang="en-US"/>
              <a:t>价值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大场景</a:t>
            </a:r>
            <a:r>
              <a:rPr lang="en-US" altLang="zh-CN"/>
              <a:t>  </a:t>
            </a:r>
            <a:r>
              <a:rPr lang="en-US" altLang="zh-CN"/>
              <a:t>FAB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lang="zh-CN" altLang="en-US"/>
              <a:t>保持好奇心，持续关注，先做能做的，实践中总结经验，每天进步</a:t>
            </a:r>
            <a:r>
              <a:rPr lang="zh-CN" altLang="en-US"/>
              <a:t>一点点，持续迭代</a:t>
            </a:r>
            <a:endParaRPr lang="zh-CN" altLang="en-US"/>
          </a:p>
          <a:p>
            <a:r>
              <a:rPr lang="zh-CN" altLang="en-US"/>
              <a:t>不着急、不害怕、不要脸，有限资源条件下，我还能做</a:t>
            </a:r>
            <a:r>
              <a:rPr lang="zh-CN" altLang="en-US"/>
              <a:t>什么？</a:t>
            </a:r>
            <a:endParaRPr lang="zh-CN" altLang="en-US"/>
          </a:p>
          <a:p>
            <a:r>
              <a:rPr lang="zh-CN" altLang="en-US"/>
              <a:t>渠修寛，刀磨快、苦练</a:t>
            </a:r>
            <a:r>
              <a:rPr lang="zh-CN" altLang="en-US"/>
              <a:t>兵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GB" dirty="0">
                <a:effectLst/>
              </a:rPr>
              <a:t>那</a:t>
            </a:r>
            <a:r>
              <a:rPr lang="zh-CN" altLang="en-US" dirty="0">
                <a:effectLst/>
              </a:rPr>
              <a:t>至于为什么能做到这么高的资源利用率，那就要从我们的系统架构上来说了，</a:t>
            </a:r>
            <a:endParaRPr lang="en-GB" altLang="zh-CN" dirty="0">
              <a:effectLst/>
            </a:endParaRPr>
          </a:p>
          <a:p>
            <a:endParaRPr lang="en-GB" altLang="zh-CN" dirty="0">
              <a:effectLst/>
            </a:endParaRPr>
          </a:p>
          <a:p>
            <a:r>
              <a:rPr lang="zh-CN" altLang="en-GB" dirty="0">
                <a:effectLst/>
              </a:rPr>
              <a:t>像</a:t>
            </a:r>
            <a:r>
              <a:rPr lang="zh-CN" altLang="en-US" dirty="0">
                <a:effectLst/>
              </a:rPr>
              <a:t>我们每台服务器上装的</a:t>
            </a:r>
            <a:r>
              <a:rPr lang="en-US" altLang="zh-CN" dirty="0">
                <a:effectLst/>
              </a:rPr>
              <a:t>Linux</a:t>
            </a:r>
            <a:r>
              <a:rPr lang="zh-CN" altLang="en-US" dirty="0">
                <a:effectLst/>
              </a:rPr>
              <a:t>，他是单台机器的资源调度，是一个计算单元。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那我们 </a:t>
            </a:r>
            <a:r>
              <a:rPr lang="en-US" altLang="en-GB" dirty="0" err="1">
                <a:effectLst/>
              </a:rPr>
              <a:t>KMOS</a:t>
            </a:r>
            <a:r>
              <a:rPr lang="en-GB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做的，就是把这个 </a:t>
            </a:r>
            <a:r>
              <a:rPr lang="en-US" altLang="zh-CN" dirty="0">
                <a:effectLst/>
              </a:rPr>
              <a:t>Linux</a:t>
            </a:r>
            <a:r>
              <a:rPr lang="zh-CN" altLang="en-US" dirty="0">
                <a:effectLst/>
              </a:rPr>
              <a:t> 理念从一台机器扩展到整个数据中心。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大家看这张图的底层，三个节点，每个节点有</a:t>
            </a:r>
            <a:r>
              <a:rPr lang="en-GB" altLang="zh-CN" dirty="0">
                <a:effectLst/>
              </a:rPr>
              <a:t>CPU</a:t>
            </a:r>
            <a:r>
              <a:rPr lang="zh-CN" altLang="en-GB" dirty="0">
                <a:effectLst/>
              </a:rPr>
              <a:t>、</a:t>
            </a:r>
            <a:r>
              <a:rPr lang="zh-CN" altLang="en-US" dirty="0">
                <a:effectLst/>
              </a:rPr>
              <a:t>内存、磁盘、</a:t>
            </a:r>
            <a:r>
              <a:rPr lang="en-GB" altLang="zh-CN" dirty="0">
                <a:effectLst/>
              </a:rPr>
              <a:t>GPU</a:t>
            </a:r>
            <a:r>
              <a:rPr lang="zh-CN" altLang="en-GB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传统云是把它们当作三台独立的服务器，分别管理。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但我们通过 </a:t>
            </a:r>
            <a:r>
              <a:rPr lang="en-US" altLang="zh-CN" dirty="0">
                <a:effectLst/>
              </a:rPr>
              <a:t>K8S</a:t>
            </a:r>
            <a:r>
              <a:rPr lang="zh-CN" altLang="en-US" dirty="0">
                <a:effectLst/>
              </a:rPr>
              <a:t> 云操作系统内核，就可以把这三台物理机的资源全部抽象成一个统一的资源池，那他就变成了一台拥有</a:t>
            </a:r>
            <a:r>
              <a:rPr lang="en-US" altLang="zh-CN" dirty="0">
                <a:effectLst/>
              </a:rPr>
              <a:t>3</a:t>
            </a:r>
            <a:r>
              <a:rPr lang="zh-CN" altLang="en-US" dirty="0">
                <a:effectLst/>
              </a:rPr>
              <a:t>倍</a:t>
            </a:r>
            <a:r>
              <a:rPr lang="en-GB" altLang="zh-CN" dirty="0">
                <a:effectLst/>
              </a:rPr>
              <a:t>CPU</a:t>
            </a:r>
            <a:r>
              <a:rPr lang="zh-CN" altLang="en-GB" dirty="0">
                <a:effectLst/>
              </a:rPr>
              <a:t>、</a:t>
            </a:r>
            <a:r>
              <a:rPr lang="zh-CN" altLang="en-US" dirty="0">
                <a:effectLst/>
              </a:rPr>
              <a:t>内存、</a:t>
            </a:r>
            <a:r>
              <a:rPr lang="en-GB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的超级计算机。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就像</a:t>
            </a:r>
            <a:r>
              <a:rPr lang="en-GB" altLang="zh-CN" dirty="0">
                <a:effectLst/>
              </a:rPr>
              <a:t>Linux</a:t>
            </a:r>
            <a:r>
              <a:rPr lang="zh-CN" altLang="en-US" dirty="0">
                <a:effectLst/>
              </a:rPr>
              <a:t>内核管理一台机器一样，</a:t>
            </a:r>
            <a:r>
              <a:rPr lang="en-US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 通过 </a:t>
            </a:r>
            <a:r>
              <a:rPr lang="en-GB" altLang="zh-CN" dirty="0">
                <a:effectLst/>
              </a:rPr>
              <a:t>Kubernetes</a:t>
            </a:r>
            <a:r>
              <a:rPr lang="zh-CN" altLang="en-US" dirty="0">
                <a:effectLst/>
              </a:rPr>
              <a:t> 管理整个集群。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像原生的 </a:t>
            </a:r>
            <a:r>
              <a:rPr lang="en-GB" altLang="zh-CN" dirty="0">
                <a:effectLst/>
              </a:rPr>
              <a:t>Linux </a:t>
            </a:r>
            <a:r>
              <a:rPr lang="zh-CN" altLang="en-GB" dirty="0">
                <a:effectLst/>
              </a:rPr>
              <a:t>、</a:t>
            </a:r>
            <a:r>
              <a:rPr lang="en-GB" altLang="zh-CN" dirty="0">
                <a:effectLst/>
              </a:rPr>
              <a:t>Kubernetes </a:t>
            </a:r>
            <a:r>
              <a:rPr lang="zh-CN" altLang="en-US" dirty="0">
                <a:effectLst/>
              </a:rPr>
              <a:t>虽然很强大，但构建很复杂，运维成本高，所以我们做了 </a:t>
            </a:r>
            <a:r>
              <a:rPr lang="en-GB" altLang="zh-CN" dirty="0" err="1">
                <a:effectLst/>
              </a:rPr>
              <a:t>KMOS</a:t>
            </a:r>
            <a:r>
              <a:rPr lang="en-US" altLang="en-GB" dirty="0" err="1">
                <a:effectLst/>
              </a:rPr>
              <a:t> </a:t>
            </a:r>
            <a:r>
              <a:rPr lang="zh-CN" altLang="en-US" dirty="0">
                <a:effectLst/>
              </a:rPr>
              <a:t>这个云操作系统的发行版，让用云成本变得很低，这个成本的低不仅是资源利用率高，更是日常开发的效率提升。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那么构建一台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超级计算机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，传统方式搭建一个数据中心可能要几周甚至几个月，但使用 </a:t>
            </a:r>
            <a:r>
              <a:rPr lang="en-US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，几分钟就能把整个数据中心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开机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未来甚至可以通过 一条命令，变成一台云电脑。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那么基于我们这个 </a:t>
            </a:r>
            <a:r>
              <a:rPr lang="en-US" altLang="zh-CN" dirty="0" err="1">
                <a:effectLst/>
              </a:rPr>
              <a:t>KMOS </a:t>
            </a:r>
            <a:r>
              <a:rPr lang="zh-CN" altLang="en-US" dirty="0">
                <a:effectLst/>
              </a:rPr>
              <a:t>的上层，就可以安装很多的中间件，有</a:t>
            </a:r>
            <a:r>
              <a:rPr lang="en-GB" altLang="zh-CN" dirty="0">
                <a:effectLst/>
              </a:rPr>
              <a:t>AI</a:t>
            </a:r>
            <a:r>
              <a:rPr lang="zh-CN" altLang="en-US" dirty="0">
                <a:effectLst/>
              </a:rPr>
              <a:t>框架、有大模型、有</a:t>
            </a:r>
            <a:r>
              <a:rPr lang="en-GB" altLang="zh-CN" dirty="0">
                <a:effectLst/>
              </a:rPr>
              <a:t>API</a:t>
            </a:r>
            <a:r>
              <a:rPr lang="zh-CN" altLang="en-US" dirty="0">
                <a:effectLst/>
              </a:rPr>
              <a:t>服务、有数据库、有中间件。但它们本质上都是程序、进程，或者是容器。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所以在 </a:t>
            </a:r>
            <a:r>
              <a:rPr lang="en-US" altLang="zh-CN" dirty="0" err="1">
                <a:effectLst/>
              </a:rPr>
              <a:t>KMOS </a:t>
            </a:r>
            <a:r>
              <a:rPr lang="zh-CN" altLang="en-US" dirty="0">
                <a:effectLst/>
              </a:rPr>
              <a:t>的视角下，一切皆应用。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这做的好处是什么？</a:t>
            </a:r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第一，使用简单，就像使用一台电脑，用户</a:t>
            </a:r>
            <a:r>
              <a:rPr lang="en-US" altLang="zh-CN" dirty="0">
                <a:effectLst/>
              </a:rPr>
              <a:t>/</a:t>
            </a:r>
            <a:r>
              <a:rPr lang="zh-CN" altLang="en-US" dirty="0">
                <a:effectLst/>
              </a:rPr>
              <a:t>开发者不需要知道自己的应用跑在哪台物理机上，只需要在固定的可用区或者空间里操作就可以了。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</a:rPr>
              <a:t>第二，效率很高。我们现在用不到</a:t>
            </a:r>
            <a:r>
              <a:rPr lang="en-US" altLang="zh-CN" dirty="0">
                <a:effectLst/>
              </a:rPr>
              <a:t>100</a:t>
            </a:r>
            <a:r>
              <a:rPr lang="zh-CN" altLang="en-US" dirty="0">
                <a:effectLst/>
              </a:rPr>
              <a:t>台物理节点，可以支撑</a:t>
            </a:r>
            <a:r>
              <a:rPr lang="en-US" altLang="zh-CN" dirty="0">
                <a:effectLst/>
              </a:rPr>
              <a:t>50</a:t>
            </a:r>
            <a:r>
              <a:rPr lang="zh-CN" altLang="en-US" dirty="0">
                <a:effectLst/>
              </a:rPr>
              <a:t>多万用户。就是因为在 </a:t>
            </a:r>
            <a:r>
              <a:rPr lang="en-GB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操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作系统的视角下，所有资源是动态共享的。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这个非常夸张的资源利用率，在以往是想都不敢想的，而且做私有云的时候其实成本会更低，就是你有物理硬件的时候。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虽然同时开着十几个程序，但它们所共享哪些</a:t>
            </a:r>
            <a:r>
              <a:rPr lang="en-GB" altLang="zh-CN" dirty="0">
                <a:effectLst/>
              </a:rPr>
              <a:t>CPU</a:t>
            </a:r>
            <a:r>
              <a:rPr lang="zh-CN" altLang="en-US" dirty="0">
                <a:effectLst/>
              </a:rPr>
              <a:t>、内存，会智能调度。所以几十万用户的近应用在共享几百颗</a:t>
            </a:r>
            <a:r>
              <a:rPr lang="en-GB" altLang="zh-CN" dirty="0">
                <a:effectLst/>
              </a:rPr>
              <a:t>CPU</a:t>
            </a:r>
            <a:r>
              <a:rPr lang="zh-CN" altLang="en-US" dirty="0">
                <a:effectLst/>
              </a:rPr>
              <a:t>和几百张</a:t>
            </a:r>
            <a:r>
              <a:rPr lang="en-GB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、内存。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第三，统一管理。无论是</a:t>
            </a:r>
            <a:r>
              <a:rPr lang="en-GB" altLang="zh-CN" dirty="0">
                <a:effectLst/>
              </a:rPr>
              <a:t>AI</a:t>
            </a:r>
            <a:r>
              <a:rPr lang="zh-CN" altLang="en-US" dirty="0">
                <a:effectLst/>
              </a:rPr>
              <a:t>训练、模型推理、数据库、</a:t>
            </a:r>
            <a:r>
              <a:rPr lang="en-GB" altLang="zh-CN" dirty="0">
                <a:effectLst/>
              </a:rPr>
              <a:t>Web</a:t>
            </a:r>
            <a:r>
              <a:rPr lang="zh-CN" altLang="en-US" dirty="0">
                <a:effectLst/>
              </a:rPr>
              <a:t>服务，在这个超级计算机上都是统一管理、统一调度、统一监控。就像你的电脑上无论跑什么程序，都能在任务管理器里看到资源占用。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所以说</a:t>
            </a:r>
            <a:r>
              <a:rPr lang="en-US" altLang="zh-CN" dirty="0">
                <a:effectLst/>
              </a:rPr>
              <a:t> </a:t>
            </a:r>
            <a:r>
              <a:rPr lang="en-US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底层是硬件资源，中间是操作系统内核，上层是衍生的应用生态。我们要做的，就是让使用整个数据中心像使用一台电脑一样自然。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BE286F-AFDA-4CD7-B581-3F7FB2A44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GB" dirty="0">
                <a:effectLst/>
              </a:rPr>
              <a:t>那</a:t>
            </a:r>
            <a:r>
              <a:rPr lang="zh-CN" altLang="en-US" dirty="0">
                <a:effectLst/>
              </a:rPr>
              <a:t>至于为什么能做到这么高的资源利用率，那就要从我们的系统架构上来说了，</a:t>
            </a:r>
            <a:endParaRPr lang="en-GB" altLang="zh-CN" dirty="0">
              <a:effectLst/>
            </a:endParaRPr>
          </a:p>
          <a:p>
            <a:endParaRPr lang="en-GB" altLang="zh-CN" dirty="0">
              <a:effectLst/>
            </a:endParaRPr>
          </a:p>
          <a:p>
            <a:r>
              <a:rPr lang="zh-CN" altLang="en-GB" dirty="0">
                <a:effectLst/>
              </a:rPr>
              <a:t>像</a:t>
            </a:r>
            <a:r>
              <a:rPr lang="zh-CN" altLang="en-US" dirty="0">
                <a:effectLst/>
              </a:rPr>
              <a:t>我们每台服务器上装的</a:t>
            </a:r>
            <a:r>
              <a:rPr lang="en-US" altLang="zh-CN" dirty="0">
                <a:effectLst/>
              </a:rPr>
              <a:t>Linux</a:t>
            </a:r>
            <a:r>
              <a:rPr lang="zh-CN" altLang="en-US" dirty="0">
                <a:effectLst/>
              </a:rPr>
              <a:t>，他是单台机器的资源调度，是一个计算单元。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那我们 </a:t>
            </a:r>
            <a:r>
              <a:rPr lang="en-US" altLang="en-GB" dirty="0" err="1">
                <a:effectLst/>
              </a:rPr>
              <a:t>KMOS</a:t>
            </a:r>
            <a:r>
              <a:rPr lang="en-GB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做的，就是把这个 </a:t>
            </a:r>
            <a:r>
              <a:rPr lang="en-US" altLang="zh-CN" dirty="0">
                <a:effectLst/>
              </a:rPr>
              <a:t>Linux</a:t>
            </a:r>
            <a:r>
              <a:rPr lang="zh-CN" altLang="en-US" dirty="0">
                <a:effectLst/>
              </a:rPr>
              <a:t> 理念从一台机器扩展到整个数据中心。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大家看这张图的底层，三个节点，每个节点有</a:t>
            </a:r>
            <a:r>
              <a:rPr lang="en-GB" altLang="zh-CN" dirty="0">
                <a:effectLst/>
              </a:rPr>
              <a:t>CPU</a:t>
            </a:r>
            <a:r>
              <a:rPr lang="zh-CN" altLang="en-GB" dirty="0">
                <a:effectLst/>
              </a:rPr>
              <a:t>、</a:t>
            </a:r>
            <a:r>
              <a:rPr lang="zh-CN" altLang="en-US" dirty="0">
                <a:effectLst/>
              </a:rPr>
              <a:t>内存、磁盘、</a:t>
            </a:r>
            <a:r>
              <a:rPr lang="en-GB" altLang="zh-CN" dirty="0">
                <a:effectLst/>
              </a:rPr>
              <a:t>GPU</a:t>
            </a:r>
            <a:r>
              <a:rPr lang="zh-CN" altLang="en-GB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传统云是把它们当作三台独立的服务器，分别管理。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但我们通过 </a:t>
            </a:r>
            <a:r>
              <a:rPr lang="en-US" altLang="zh-CN" dirty="0">
                <a:effectLst/>
              </a:rPr>
              <a:t>K8S</a:t>
            </a:r>
            <a:r>
              <a:rPr lang="zh-CN" altLang="en-US" dirty="0">
                <a:effectLst/>
              </a:rPr>
              <a:t> 云操作系统内核，就可以把这三台物理机的资源全部抽象成一个统一的资源池，那他就变成了一台拥有</a:t>
            </a:r>
            <a:r>
              <a:rPr lang="en-US" altLang="zh-CN" dirty="0">
                <a:effectLst/>
              </a:rPr>
              <a:t>3</a:t>
            </a:r>
            <a:r>
              <a:rPr lang="zh-CN" altLang="en-US" dirty="0">
                <a:effectLst/>
              </a:rPr>
              <a:t>倍</a:t>
            </a:r>
            <a:r>
              <a:rPr lang="en-GB" altLang="zh-CN" dirty="0">
                <a:effectLst/>
              </a:rPr>
              <a:t>CPU</a:t>
            </a:r>
            <a:r>
              <a:rPr lang="zh-CN" altLang="en-GB" dirty="0">
                <a:effectLst/>
              </a:rPr>
              <a:t>、</a:t>
            </a:r>
            <a:r>
              <a:rPr lang="zh-CN" altLang="en-US" dirty="0">
                <a:effectLst/>
              </a:rPr>
              <a:t>内存、</a:t>
            </a:r>
            <a:r>
              <a:rPr lang="en-GB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的超级计算机。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就像</a:t>
            </a:r>
            <a:r>
              <a:rPr lang="en-US" altLang="zh-CN" dirty="0">
                <a:effectLst/>
              </a:rPr>
              <a:t> </a:t>
            </a:r>
            <a:r>
              <a:rPr lang="en-GB" altLang="zh-CN" u="sng" dirty="0">
                <a:effectLst/>
              </a:rPr>
              <a:t>Linux</a:t>
            </a:r>
            <a:r>
              <a:rPr lang="zh-CN" altLang="en-US" u="sng" dirty="0">
                <a:effectLst/>
              </a:rPr>
              <a:t>内核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管理一台机器一样，</a:t>
            </a:r>
            <a:r>
              <a:rPr lang="en-US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 通过 </a:t>
            </a:r>
            <a:r>
              <a:rPr lang="en-GB" altLang="zh-CN" u="sng" dirty="0">
                <a:effectLst/>
              </a:rPr>
              <a:t>Kubernetes</a:t>
            </a:r>
            <a:r>
              <a:rPr lang="zh-CN" altLang="en-US" dirty="0">
                <a:effectLst/>
              </a:rPr>
              <a:t> 管理整个集群。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像原生的 </a:t>
            </a:r>
            <a:r>
              <a:rPr lang="en-GB" altLang="zh-CN" dirty="0">
                <a:effectLst/>
              </a:rPr>
              <a:t>Linux </a:t>
            </a:r>
            <a:r>
              <a:rPr lang="zh-CN" altLang="en-GB" dirty="0">
                <a:effectLst/>
              </a:rPr>
              <a:t>、</a:t>
            </a:r>
            <a:r>
              <a:rPr lang="en-GB" altLang="zh-CN" dirty="0">
                <a:effectLst/>
              </a:rPr>
              <a:t>Kubernetes </a:t>
            </a:r>
            <a:r>
              <a:rPr lang="zh-CN" altLang="en-US" dirty="0">
                <a:effectLst/>
              </a:rPr>
              <a:t>虽然很强大，但</a:t>
            </a:r>
            <a:r>
              <a:rPr lang="zh-CN" altLang="en-US" u="sng" dirty="0">
                <a:effectLst/>
              </a:rPr>
              <a:t>构建很复杂，运维成本高</a:t>
            </a:r>
            <a:r>
              <a:rPr lang="zh-CN" altLang="en-US" dirty="0">
                <a:effectLst/>
              </a:rPr>
              <a:t>，所以我们做了 </a:t>
            </a:r>
            <a:r>
              <a:rPr lang="en-GB" altLang="zh-CN" dirty="0" err="1">
                <a:effectLst/>
              </a:rPr>
              <a:t>KMOS</a:t>
            </a:r>
            <a:r>
              <a:rPr lang="en-US" altLang="en-GB" dirty="0" err="1">
                <a:effectLst/>
              </a:rPr>
              <a:t> </a:t>
            </a:r>
            <a:r>
              <a:rPr lang="zh-CN" altLang="en-US" dirty="0">
                <a:effectLst/>
              </a:rPr>
              <a:t>这个云操作系统的发行版，让用云成本变得很低，这个成本的低不仅是</a:t>
            </a:r>
            <a:r>
              <a:rPr lang="zh-CN" altLang="en-US" u="sng" dirty="0">
                <a:effectLst/>
              </a:rPr>
              <a:t>资源利用率高</a:t>
            </a:r>
            <a:r>
              <a:rPr lang="zh-CN" altLang="en-US" dirty="0">
                <a:effectLst/>
              </a:rPr>
              <a:t>，更是日常</a:t>
            </a:r>
            <a:r>
              <a:rPr lang="zh-CN" altLang="en-US" u="sng" dirty="0">
                <a:effectLst/>
              </a:rPr>
              <a:t>开发的效率提升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那么构建一台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超级计算机</a:t>
            </a:r>
            <a:r>
              <a:rPr lang="en-US" altLang="zh-CN" dirty="0">
                <a:effectLst/>
              </a:rPr>
              <a:t>"</a:t>
            </a:r>
            <a:r>
              <a:rPr lang="zh-CN" altLang="en-US" dirty="0">
                <a:effectLst/>
              </a:rPr>
              <a:t>，传统方式搭建一个数据中心可能要几周甚至几个月，但使用 </a:t>
            </a:r>
            <a:r>
              <a:rPr lang="en-US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，</a:t>
            </a:r>
            <a:r>
              <a:rPr lang="zh-CN" altLang="en-US" u="sng" dirty="0">
                <a:effectLst/>
              </a:rPr>
              <a:t>几分钟就能把整个数据中心</a:t>
            </a:r>
            <a:r>
              <a:rPr lang="en-US" altLang="zh-CN" u="sng" dirty="0">
                <a:effectLst/>
              </a:rPr>
              <a:t>"</a:t>
            </a:r>
            <a:r>
              <a:rPr lang="zh-CN" altLang="en-US" u="sng" dirty="0">
                <a:effectLst/>
              </a:rPr>
              <a:t>开机</a:t>
            </a:r>
            <a:r>
              <a:rPr lang="en-US" altLang="zh-CN" u="sng" dirty="0">
                <a:effectLst/>
              </a:rPr>
              <a:t>"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未来甚至可以通过 一条命令，变成一台云电脑。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那么基于我们这个 </a:t>
            </a:r>
            <a:r>
              <a:rPr lang="en-US" altLang="zh-CN" dirty="0" err="1">
                <a:effectLst/>
              </a:rPr>
              <a:t>KMOS </a:t>
            </a:r>
            <a:r>
              <a:rPr lang="zh-CN" altLang="en-US" dirty="0">
                <a:effectLst/>
              </a:rPr>
              <a:t>的上层，就可以安装很多的中间件，有</a:t>
            </a:r>
            <a:r>
              <a:rPr lang="en-GB" altLang="zh-CN" dirty="0">
                <a:effectLst/>
              </a:rPr>
              <a:t>AI</a:t>
            </a:r>
            <a:r>
              <a:rPr lang="zh-CN" altLang="en-US" dirty="0">
                <a:effectLst/>
              </a:rPr>
              <a:t>框架、有大模型、有</a:t>
            </a:r>
            <a:r>
              <a:rPr lang="en-GB" altLang="zh-CN" dirty="0">
                <a:effectLst/>
              </a:rPr>
              <a:t>API</a:t>
            </a:r>
            <a:r>
              <a:rPr lang="zh-CN" altLang="en-US" dirty="0">
                <a:effectLst/>
              </a:rPr>
              <a:t>服务、有数据库、有中间件。但它们本质上都是程序、进程，或者是容器。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所以</a:t>
            </a:r>
            <a:r>
              <a:rPr lang="zh-CN" altLang="en-US" u="sng" dirty="0">
                <a:effectLst/>
              </a:rPr>
              <a:t>在 </a:t>
            </a:r>
            <a:r>
              <a:rPr lang="en-US" altLang="zh-CN" u="sng" dirty="0" err="1">
                <a:effectLst/>
              </a:rPr>
              <a:t>KMOS </a:t>
            </a:r>
            <a:r>
              <a:rPr lang="zh-CN" altLang="en-US" u="sng" dirty="0">
                <a:effectLst/>
              </a:rPr>
              <a:t>的视角下，一切皆应用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这做的好处是什么？</a:t>
            </a:r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第一，使用简单，就像使用一台电脑，用户</a:t>
            </a:r>
            <a:r>
              <a:rPr lang="en-US" altLang="zh-CN" dirty="0">
                <a:effectLst/>
              </a:rPr>
              <a:t>/</a:t>
            </a:r>
            <a:r>
              <a:rPr lang="zh-CN" altLang="en-US" dirty="0">
                <a:effectLst/>
              </a:rPr>
              <a:t>开发者不需要知道自己的应用跑在哪台物理机上，只需要在固定的可用区或者空间里操作就可以了。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</a:rPr>
              <a:t>第二，效率很高。我们现在用不到</a:t>
            </a:r>
            <a:r>
              <a:rPr lang="en-US" altLang="zh-CN" dirty="0">
                <a:effectLst/>
              </a:rPr>
              <a:t>100</a:t>
            </a:r>
            <a:r>
              <a:rPr lang="zh-CN" altLang="en-US" dirty="0">
                <a:effectLst/>
              </a:rPr>
              <a:t>台物理节点，可以支撑</a:t>
            </a:r>
            <a:r>
              <a:rPr lang="en-US" altLang="zh-CN" dirty="0">
                <a:effectLst/>
              </a:rPr>
              <a:t>50</a:t>
            </a:r>
            <a:r>
              <a:rPr lang="zh-CN" altLang="en-US" dirty="0">
                <a:effectLst/>
              </a:rPr>
              <a:t>多万用户。就是因为在 </a:t>
            </a:r>
            <a:r>
              <a:rPr lang="en-GB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操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作系统的视角下，所有资源是动态共享的。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这个非常夸张的资源利用率，在以往是想都不敢想的，而且做私有云的时候其实成本会更低，就是你有物理硬件的时候。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虽然同时开着十几个程序，但它们所共享哪些</a:t>
            </a:r>
            <a:r>
              <a:rPr lang="en-GB" altLang="zh-CN" dirty="0">
                <a:effectLst/>
              </a:rPr>
              <a:t>CPU</a:t>
            </a:r>
            <a:r>
              <a:rPr lang="zh-CN" altLang="en-US" dirty="0">
                <a:effectLst/>
              </a:rPr>
              <a:t>、内存，会智能调度。所以几十万用户的近应用在共享几百颗</a:t>
            </a:r>
            <a:r>
              <a:rPr lang="en-GB" altLang="zh-CN" dirty="0">
                <a:effectLst/>
              </a:rPr>
              <a:t>CPU</a:t>
            </a:r>
            <a:r>
              <a:rPr lang="zh-CN" altLang="en-US" dirty="0">
                <a:effectLst/>
              </a:rPr>
              <a:t>和几百张</a:t>
            </a:r>
            <a:r>
              <a:rPr lang="en-GB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、内存。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第三，统一管理。无论是</a:t>
            </a:r>
            <a:r>
              <a:rPr lang="en-GB" altLang="zh-CN" dirty="0">
                <a:effectLst/>
              </a:rPr>
              <a:t>AI</a:t>
            </a:r>
            <a:r>
              <a:rPr lang="zh-CN" altLang="en-US" dirty="0">
                <a:effectLst/>
              </a:rPr>
              <a:t>训练、模型推理、数据库、</a:t>
            </a:r>
            <a:r>
              <a:rPr lang="en-GB" altLang="zh-CN" dirty="0">
                <a:effectLst/>
              </a:rPr>
              <a:t>Web</a:t>
            </a:r>
            <a:r>
              <a:rPr lang="zh-CN" altLang="en-US" dirty="0">
                <a:effectLst/>
              </a:rPr>
              <a:t>服务，在这个超级计算机上都是统一管理、统一调度、统一监控。就像你的电脑上无论跑什么程序，都能在任务管理器里看到资源占用。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所以说</a:t>
            </a:r>
            <a:r>
              <a:rPr lang="en-US" altLang="zh-CN" dirty="0">
                <a:effectLst/>
              </a:rPr>
              <a:t> </a:t>
            </a:r>
            <a:r>
              <a:rPr lang="en-US" altLang="zh-CN" dirty="0" err="1">
                <a:effectLst/>
              </a:rPr>
              <a:t>KMOS</a:t>
            </a:r>
            <a:r>
              <a:rPr lang="zh-CN" altLang="en-US" dirty="0">
                <a:effectLst/>
              </a:rPr>
              <a:t>底层是硬件资源，中间是操作系统内核，上层是衍生的应用生态。我们要做的，就是让使用整个数据中心像使用一台电脑一样自然。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BE286F-AFDA-4CD7-B581-3F7FB2A44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1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3.jpe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25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3.jpe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图片 1" descr="E:\设计\VI升级\PPT模板_画板 1 副本 20.jpgPPT模板_画板 1 副本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1"/>
          <p:cNvSpPr>
            <a:spLocks noGrp="1"/>
          </p:cNvSpPr>
          <p:nvPr userDrawn="1">
            <p:custDataLst>
              <p:tags r:id="rId3"/>
            </p:custDataLst>
          </p:nvPr>
        </p:nvSpPr>
        <p:spPr>
          <a:xfrm>
            <a:off x="428625" y="1298575"/>
            <a:ext cx="9798050" cy="7715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fontAlgn="base"/>
            <a:endParaRPr lang="zh-CN" sz="4000" b="1" strike="noStrike" noProof="1" dirty="0">
              <a:ln w="3175">
                <a:solidFill>
                  <a:schemeClr val="bg1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82" name="文本框 24"/>
          <p:cNvSpPr txBox="1"/>
          <p:nvPr userDrawn="1"/>
        </p:nvSpPr>
        <p:spPr>
          <a:xfrm>
            <a:off x="563563" y="5940425"/>
            <a:ext cx="4402137" cy="701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>
              <a:lnSpc>
                <a:spcPct val="70000"/>
              </a:lnSpc>
            </a:pPr>
            <a:r>
              <a:rPr lang="zh-CN" altLang="en-US" sz="1400" b="1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武汉开目信息技术股份有限公司</a:t>
            </a:r>
            <a:endParaRPr lang="zh-CN" altLang="en-US" sz="1400" b="1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70000"/>
              </a:lnSpc>
            </a:pPr>
            <a:endParaRPr lang="zh-CN" altLang="en-US" sz="1200" b="1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dist">
              <a:lnSpc>
                <a:spcPct val="8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Wuhan K</a:t>
            </a:r>
            <a:r>
              <a:rPr lang="en-US" altLang="zh-CN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Information Technology Co., Ltd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/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83" name="文本框 9"/>
          <p:cNvSpPr txBox="1"/>
          <p:nvPr userDrawn="1"/>
        </p:nvSpPr>
        <p:spPr>
          <a:xfrm>
            <a:off x="9931400" y="1000125"/>
            <a:ext cx="1989138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软件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创新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制造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84" name="文本框 11"/>
          <p:cNvSpPr txBox="1"/>
          <p:nvPr userDrawn="1"/>
        </p:nvSpPr>
        <p:spPr>
          <a:xfrm>
            <a:off x="9931400" y="352425"/>
            <a:ext cx="1989138" cy="598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10000"/>
              </a:lnSpc>
            </a:pP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Software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nnovation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anufacturing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85" name="图片 4" descr="新LOGO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1400" y="5764213"/>
            <a:ext cx="2085975" cy="8032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86" name="组合 3"/>
          <p:cNvGrpSpPr/>
          <p:nvPr userDrawn="1"/>
        </p:nvGrpSpPr>
        <p:grpSpPr>
          <a:xfrm>
            <a:off x="5235575" y="6240463"/>
            <a:ext cx="4457700" cy="106362"/>
            <a:chOff x="6899" y="9815"/>
            <a:chExt cx="6631" cy="14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6899" y="9953"/>
              <a:ext cx="6631" cy="0"/>
            </a:xfrm>
            <a:prstGeom prst="line">
              <a:avLst/>
            </a:prstGeom>
            <a:ln w="12700" cmpd="sng">
              <a:solidFill>
                <a:srgbClr val="0141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58" y="9815"/>
              <a:ext cx="172" cy="148"/>
            </a:xfrm>
            <a:prstGeom prst="line">
              <a:avLst/>
            </a:prstGeom>
            <a:ln w="12700">
              <a:solidFill>
                <a:srgbClr val="014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066165" y="2281555"/>
            <a:ext cx="8324850" cy="767080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66165" y="3366135"/>
            <a:ext cx="3598545" cy="579755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1" spc="2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主讲人：某某</a:t>
            </a:r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图片 1" descr="E:\设计\VI升级\PPT模板_画板 1 副本 20.jpgPPT模板_画板 1 副本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1"/>
          <p:cNvSpPr>
            <a:spLocks noGrp="1"/>
          </p:cNvSpPr>
          <p:nvPr userDrawn="1">
            <p:custDataLst>
              <p:tags r:id="rId3"/>
            </p:custDataLst>
          </p:nvPr>
        </p:nvSpPr>
        <p:spPr>
          <a:xfrm>
            <a:off x="428625" y="1298575"/>
            <a:ext cx="9798050" cy="7715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fontAlgn="base"/>
            <a:endParaRPr lang="zh-CN" sz="4000" b="1" strike="noStrike" noProof="1" dirty="0">
              <a:ln w="3175">
                <a:solidFill>
                  <a:schemeClr val="bg1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250" name="文本框 24"/>
          <p:cNvSpPr txBox="1"/>
          <p:nvPr userDrawn="1"/>
        </p:nvSpPr>
        <p:spPr>
          <a:xfrm>
            <a:off x="563563" y="5940425"/>
            <a:ext cx="4402137" cy="701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>
              <a:lnSpc>
                <a:spcPct val="70000"/>
              </a:lnSpc>
            </a:pPr>
            <a:r>
              <a:rPr lang="zh-CN" altLang="en-US" sz="1400" b="1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武汉开目信息技术股份有限公司</a:t>
            </a:r>
            <a:endParaRPr lang="zh-CN" altLang="en-US" sz="1400" b="1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70000"/>
              </a:lnSpc>
            </a:pPr>
            <a:endParaRPr lang="zh-CN" altLang="en-US" sz="1200" b="1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dist">
              <a:lnSpc>
                <a:spcPct val="8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Wuhan K</a:t>
            </a:r>
            <a:r>
              <a:rPr lang="en-US" altLang="zh-CN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Information Technology Co., Ltd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/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51" name="文本框 9"/>
          <p:cNvSpPr txBox="1"/>
          <p:nvPr userDrawn="1"/>
        </p:nvSpPr>
        <p:spPr>
          <a:xfrm>
            <a:off x="9931400" y="1000125"/>
            <a:ext cx="1989138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软件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创新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制造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52" name="文本框 11"/>
          <p:cNvSpPr txBox="1"/>
          <p:nvPr userDrawn="1"/>
        </p:nvSpPr>
        <p:spPr>
          <a:xfrm>
            <a:off x="9931400" y="352425"/>
            <a:ext cx="1989138" cy="598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10000"/>
              </a:lnSpc>
            </a:pP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Software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nnovation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anufacturing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53" name="图片 4" descr="新LOGO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1400" y="5764213"/>
            <a:ext cx="2085975" cy="8032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54" name="组合 3"/>
          <p:cNvGrpSpPr/>
          <p:nvPr userDrawn="1"/>
        </p:nvGrpSpPr>
        <p:grpSpPr>
          <a:xfrm>
            <a:off x="5235575" y="6240463"/>
            <a:ext cx="4457700" cy="106362"/>
            <a:chOff x="6899" y="9815"/>
            <a:chExt cx="6631" cy="14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6899" y="9953"/>
              <a:ext cx="6631" cy="0"/>
            </a:xfrm>
            <a:prstGeom prst="line">
              <a:avLst/>
            </a:prstGeom>
            <a:ln w="12700" cmpd="sng">
              <a:solidFill>
                <a:srgbClr val="0141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58" y="9815"/>
              <a:ext cx="172" cy="148"/>
            </a:xfrm>
            <a:prstGeom prst="line">
              <a:avLst/>
            </a:prstGeom>
            <a:ln w="12700">
              <a:solidFill>
                <a:srgbClr val="014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066165" y="2281555"/>
            <a:ext cx="8324850" cy="767080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66165" y="3366135"/>
            <a:ext cx="3598545" cy="579755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1" spc="2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主讲人：某某</a:t>
            </a:r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图片 10" descr="E:\设计\VI升级\PPT模板_画板 1 副本 16.jpgPPT模板_画板 1 副本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3" name="文本框 15"/>
          <p:cNvSpPr txBox="1"/>
          <p:nvPr userDrawn="1"/>
        </p:nvSpPr>
        <p:spPr>
          <a:xfrm>
            <a:off x="8177213" y="2446338"/>
            <a:ext cx="24034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ctr"/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</a:t>
            </a:r>
            <a:r>
              <a:rPr lang="en-US" altLang="zh-CN" sz="5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录</a:t>
            </a:r>
            <a:endParaRPr lang="zh-CN" altLang="en-US" sz="5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274" name="文本框 16"/>
          <p:cNvSpPr txBox="1"/>
          <p:nvPr userDrawn="1"/>
        </p:nvSpPr>
        <p:spPr>
          <a:xfrm>
            <a:off x="8207375" y="3613150"/>
            <a:ext cx="2343150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lvl="0" algn="dist"/>
            <a:r>
              <a:rPr lang="en-US" altLang="zh-CN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CONTENTS</a:t>
            </a:r>
            <a:endParaRPr lang="en-US" altLang="zh-CN" sz="24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275" name="图片 33" descr="新LOGO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6" name="文本框 6"/>
          <p:cNvSpPr txBox="1"/>
          <p:nvPr userDrawn="1"/>
        </p:nvSpPr>
        <p:spPr>
          <a:xfrm>
            <a:off x="1296988" y="2397125"/>
            <a:ext cx="228123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6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6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277" name="文本框 1"/>
          <p:cNvSpPr txBox="1"/>
          <p:nvPr userDrawn="1"/>
        </p:nvSpPr>
        <p:spPr>
          <a:xfrm>
            <a:off x="1443038" y="3502025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en-US" altLang="zh-CN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78" name="文本框 2"/>
          <p:cNvSpPr txBox="1"/>
          <p:nvPr userDrawn="1"/>
        </p:nvSpPr>
        <p:spPr>
          <a:xfrm>
            <a:off x="9164638" y="6061075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</p:nvPr>
        </p:nvSpPr>
        <p:spPr>
          <a:xfrm>
            <a:off x="5309235" y="1409382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01</a:t>
            </a:r>
            <a:endParaRPr lang="en-US" altLang="zh-CN" strike="noStrike" noProof="1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6430010" y="1483042"/>
            <a:ext cx="4441825" cy="5403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4"/>
          </p:nvPr>
        </p:nvSpPr>
        <p:spPr>
          <a:xfrm>
            <a:off x="6430010" y="2502376"/>
            <a:ext cx="4441825" cy="57658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5"/>
          </p:nvPr>
        </p:nvSpPr>
        <p:spPr>
          <a:xfrm>
            <a:off x="6430010" y="4645819"/>
            <a:ext cx="4441825" cy="6470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26"/>
          </p:nvPr>
        </p:nvSpPr>
        <p:spPr>
          <a:xfrm>
            <a:off x="6430010" y="3557905"/>
            <a:ext cx="4441825" cy="6089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27" hasCustomPrompt="1"/>
          </p:nvPr>
        </p:nvSpPr>
        <p:spPr>
          <a:xfrm>
            <a:off x="5309235" y="2465758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02</a:t>
            </a:r>
            <a:endParaRPr lang="en-US" altLang="zh-CN" strike="noStrike" noProof="1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28" hasCustomPrompt="1"/>
          </p:nvPr>
        </p:nvSpPr>
        <p:spPr>
          <a:xfrm>
            <a:off x="5309235" y="3522134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03</a:t>
            </a:r>
            <a:endParaRPr lang="en-US" altLang="zh-CN" strike="noStrike" noProof="1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idx="29" hasCustomPrompt="1"/>
          </p:nvPr>
        </p:nvSpPr>
        <p:spPr>
          <a:xfrm>
            <a:off x="5309235" y="4578509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04</a:t>
            </a:r>
            <a:endParaRPr lang="en-US" altLang="zh-CN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图片 2" descr="E:\设计\VI升级\PPT模板_画板 1 副本 21.jpgPPT模板_画板 1 副本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 userDrawn="1"/>
        </p:nvCxnSpPr>
        <p:spPr>
          <a:xfrm>
            <a:off x="4779963" y="3321050"/>
            <a:ext cx="5815013" cy="0"/>
          </a:xfrm>
          <a:prstGeom prst="line">
            <a:avLst/>
          </a:prstGeom>
          <a:ln>
            <a:solidFill>
              <a:srgbClr val="014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8" name="文本框 8"/>
          <p:cNvSpPr txBox="1"/>
          <p:nvPr userDrawn="1"/>
        </p:nvSpPr>
        <p:spPr>
          <a:xfrm>
            <a:off x="1536700" y="5738813"/>
            <a:ext cx="2535238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开目软件</a:t>
            </a:r>
            <a:r>
              <a:rPr lang="en-US" altLang="zh-CN" sz="12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创新智造</a:t>
            </a:r>
            <a:endParaRPr lang="zh-CN" altLang="en-US" sz="1200">
              <a:solidFill>
                <a:srgbClr val="989898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299" name="图片 33" descr="新LOGO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00" name="文本框 24"/>
          <p:cNvSpPr txBox="1"/>
          <p:nvPr userDrawn="1"/>
        </p:nvSpPr>
        <p:spPr>
          <a:xfrm>
            <a:off x="9164638" y="5732463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01" name="文本框 10"/>
          <p:cNvSpPr txBox="1"/>
          <p:nvPr userDrawn="1"/>
        </p:nvSpPr>
        <p:spPr>
          <a:xfrm>
            <a:off x="1881188" y="2198688"/>
            <a:ext cx="17668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en-US" altLang="zh-CN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PART</a:t>
            </a:r>
            <a:endParaRPr lang="en-US" altLang="zh-CN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779010" y="2307590"/>
            <a:ext cx="5796280" cy="95059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>
              <a:defRPr sz="44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4779010" y="3462868"/>
            <a:ext cx="4265930" cy="44217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idx="27" hasCustomPrompt="1"/>
          </p:nvPr>
        </p:nvSpPr>
        <p:spPr>
          <a:xfrm>
            <a:off x="1693545" y="2496185"/>
            <a:ext cx="2220595" cy="1832610"/>
          </a:xfrm>
          <a:prstGeom prst="rect">
            <a:avLst/>
          </a:prstGeom>
          <a:noFill/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8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01</a:t>
            </a:r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0" name="组合 14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799465" y="1188720"/>
            <a:ext cx="10972800" cy="499364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14199"/>
              </a:buClr>
              <a:buFont typeface="Wingdings" panose="05000000000000000000" charset="0"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14199"/>
              </a:buClr>
              <a:buFont typeface="Wingdings" panose="05000000000000000000" charset="0"/>
              <a:buChar char="l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14199"/>
              </a:buClr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10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3" fontAlgn="auto"/>
            <a:endParaRPr lang="zh-CN" altLang="en-US" strike="noStrike" noProof="1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4" name="组合 10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0" name="矩形 9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14705" y="1149350"/>
            <a:ext cx="5176520" cy="51003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00150" indent="-285750">
              <a:buClr>
                <a:srgbClr val="014199"/>
              </a:buClr>
              <a:buSzPct val="95000"/>
              <a:buFont typeface="Wingdings" panose="05000000000000000000" pitchFamily="2" charset="2"/>
              <a:buChar char="n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9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一级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</p:txBody>
      </p:sp>
      <p:sp>
        <p:nvSpPr>
          <p:cNvPr id="14" name="内容占位符 10"/>
          <p:cNvSpPr>
            <a:spLocks noGrp="1"/>
          </p:cNvSpPr>
          <p:nvPr>
            <p:ph sz="half" idx="13"/>
          </p:nvPr>
        </p:nvSpPr>
        <p:spPr>
          <a:xfrm>
            <a:off x="6278880" y="1149350"/>
            <a:ext cx="5176520" cy="51003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n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9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一级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8" name="组合 14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6467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19150" y="1129030"/>
            <a:ext cx="10515600" cy="50298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l"/>
              <a:defRPr sz="1800" b="1"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n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p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/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2" name="组合 2"/>
          <p:cNvGrpSpPr/>
          <p:nvPr userDrawn="1"/>
        </p:nvGrpSpPr>
        <p:grpSpPr>
          <a:xfrm>
            <a:off x="0" y="0"/>
            <a:ext cx="12192000" cy="6892925"/>
            <a:chOff x="0" y="0"/>
            <a:chExt cx="19200" cy="10855"/>
          </a:xfrm>
        </p:grpSpPr>
        <p:pic>
          <p:nvPicPr>
            <p:cNvPr id="16393" name="图片 2" descr="E:\设计\VI升级\PPT模板_画板 1 副本 20.jpgPPT模板_画板 1 副本 20"/>
            <p:cNvPicPr>
              <a:picLocks noChangeAspect="1"/>
            </p:cNvPicPr>
            <p:nvPr userDrawn="1"/>
          </p:nvPicPr>
          <p:blipFill>
            <a:blip r:embed="rId2"/>
            <a:srcRect t="5556"/>
            <a:stretch>
              <a:fillRect/>
            </a:stretch>
          </p:blipFill>
          <p:spPr>
            <a:xfrm>
              <a:off x="0" y="0"/>
              <a:ext cx="19200" cy="102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 userDrawn="1"/>
          </p:nvSpPr>
          <p:spPr>
            <a:xfrm>
              <a:off x="26" y="10163"/>
              <a:ext cx="19162" cy="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16395" name="文本框 7"/>
          <p:cNvSpPr txBox="1"/>
          <p:nvPr userDrawn="1"/>
        </p:nvSpPr>
        <p:spPr>
          <a:xfrm>
            <a:off x="1165225" y="5514975"/>
            <a:ext cx="3930650" cy="866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电话：400-886-0255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网址：www.kmsoft.com.cn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地址：武汉市东湖新技术开发区软件新城</a:t>
            </a:r>
            <a:r>
              <a:rPr lang="en-US" altLang="zh-CN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D7</a:t>
            </a: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栋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396" name="文本框 9"/>
          <p:cNvSpPr txBox="1"/>
          <p:nvPr userDrawn="1"/>
        </p:nvSpPr>
        <p:spPr>
          <a:xfrm>
            <a:off x="1217613" y="2882900"/>
            <a:ext cx="4229100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/>
            <a:r>
              <a:rPr lang="en-US" altLang="zh-CN" sz="4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Thank You </a:t>
            </a:r>
            <a:r>
              <a:rPr lang="zh-CN" altLang="en-US" sz="4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！</a:t>
            </a:r>
            <a:endParaRPr lang="zh-CN" altLang="en-US" sz="4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6397" name="图片 1" descr="开目二维码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8113" y="5356225"/>
            <a:ext cx="1003300" cy="1001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8" name="文本框 8"/>
          <p:cNvSpPr txBox="1"/>
          <p:nvPr userDrawn="1"/>
        </p:nvSpPr>
        <p:spPr>
          <a:xfrm>
            <a:off x="10144125" y="6357938"/>
            <a:ext cx="13112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>
              <a:lnSpc>
                <a:spcPct val="140000"/>
              </a:lnSpc>
            </a:pPr>
            <a:r>
              <a:rPr lang="zh-CN" altLang="en-US" sz="10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官方微信公众号</a:t>
            </a:r>
            <a:endParaRPr lang="zh-CN" altLang="en-US" sz="10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6399" name="图片 11" descr="新LOGO b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475" y="304800"/>
            <a:ext cx="1679575" cy="64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00" name="文本框 12"/>
          <p:cNvSpPr txBox="1"/>
          <p:nvPr userDrawn="1"/>
        </p:nvSpPr>
        <p:spPr>
          <a:xfrm>
            <a:off x="9931400" y="1000125"/>
            <a:ext cx="1989138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软件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创新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制造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401" name="文本框 13"/>
          <p:cNvSpPr txBox="1"/>
          <p:nvPr userDrawn="1"/>
        </p:nvSpPr>
        <p:spPr>
          <a:xfrm>
            <a:off x="9931400" y="352425"/>
            <a:ext cx="1989138" cy="598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10000"/>
              </a:lnSpc>
            </a:pP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Software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nnovation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anufacturing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402" name="文本框 5"/>
          <p:cNvSpPr txBox="1"/>
          <p:nvPr userDrawn="1"/>
        </p:nvSpPr>
        <p:spPr>
          <a:xfrm>
            <a:off x="1217613" y="1920875"/>
            <a:ext cx="6294437" cy="754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lvl="0">
              <a:lnSpc>
                <a:spcPct val="140000"/>
              </a:lnSpc>
            </a:pPr>
            <a:r>
              <a:rPr lang="zh-CN" altLang="en-US" sz="3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中国自主可控高端工业软件领导品牌</a:t>
            </a:r>
            <a:endParaRPr lang="zh-CN" altLang="en-US" sz="3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图片 1" descr="E:\设计\VI升级\PPT模板_画板 1 副本 20.jpgPPT模板_画板 1 副本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1"/>
          <p:cNvSpPr>
            <a:spLocks noGrp="1"/>
          </p:cNvSpPr>
          <p:nvPr userDrawn="1">
            <p:custDataLst>
              <p:tags r:id="rId3"/>
            </p:custDataLst>
          </p:nvPr>
        </p:nvSpPr>
        <p:spPr>
          <a:xfrm>
            <a:off x="428625" y="1298575"/>
            <a:ext cx="9798050" cy="7715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fontAlgn="base"/>
            <a:endParaRPr lang="zh-CN" sz="4000" b="1" strike="noStrike" noProof="1" dirty="0">
              <a:ln w="3175">
                <a:solidFill>
                  <a:schemeClr val="bg1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82" name="文本框 24"/>
          <p:cNvSpPr txBox="1"/>
          <p:nvPr userDrawn="1"/>
        </p:nvSpPr>
        <p:spPr>
          <a:xfrm>
            <a:off x="563563" y="5940425"/>
            <a:ext cx="4402137" cy="701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>
              <a:lnSpc>
                <a:spcPct val="70000"/>
              </a:lnSpc>
            </a:pPr>
            <a:r>
              <a:rPr lang="zh-CN" altLang="en-US" sz="1400" b="1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武汉开目信息技术股份有限公司</a:t>
            </a:r>
            <a:endParaRPr lang="zh-CN" altLang="en-US" sz="1400" b="1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70000"/>
              </a:lnSpc>
            </a:pPr>
            <a:endParaRPr lang="zh-CN" altLang="en-US" sz="1200" b="1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dist">
              <a:lnSpc>
                <a:spcPct val="8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Wuhan K</a:t>
            </a:r>
            <a:r>
              <a:rPr lang="en-US" altLang="zh-CN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Information Technology Co., Ltd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/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83" name="文本框 9"/>
          <p:cNvSpPr txBox="1"/>
          <p:nvPr userDrawn="1"/>
        </p:nvSpPr>
        <p:spPr>
          <a:xfrm>
            <a:off x="9931400" y="1000125"/>
            <a:ext cx="1989138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软件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创新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制造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84" name="文本框 11"/>
          <p:cNvSpPr txBox="1"/>
          <p:nvPr userDrawn="1"/>
        </p:nvSpPr>
        <p:spPr>
          <a:xfrm>
            <a:off x="9931400" y="352425"/>
            <a:ext cx="1989138" cy="598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10000"/>
              </a:lnSpc>
            </a:pP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Software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nnovation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anufacturing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85" name="图片 4" descr="新LOGO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1400" y="5764213"/>
            <a:ext cx="2085975" cy="8032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86" name="组合 3"/>
          <p:cNvGrpSpPr/>
          <p:nvPr userDrawn="1"/>
        </p:nvGrpSpPr>
        <p:grpSpPr>
          <a:xfrm>
            <a:off x="5235575" y="6240463"/>
            <a:ext cx="4457700" cy="106362"/>
            <a:chOff x="6899" y="9815"/>
            <a:chExt cx="6631" cy="14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6899" y="9953"/>
              <a:ext cx="6631" cy="0"/>
            </a:xfrm>
            <a:prstGeom prst="line">
              <a:avLst/>
            </a:prstGeom>
            <a:ln w="12700" cmpd="sng">
              <a:solidFill>
                <a:srgbClr val="0141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58" y="9815"/>
              <a:ext cx="172" cy="148"/>
            </a:xfrm>
            <a:prstGeom prst="line">
              <a:avLst/>
            </a:prstGeom>
            <a:ln w="12700">
              <a:solidFill>
                <a:srgbClr val="014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066165" y="2281555"/>
            <a:ext cx="8324850" cy="767080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66165" y="3366135"/>
            <a:ext cx="3598545" cy="579755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1" spc="2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主讲人：某某</a:t>
            </a:r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图片 10" descr="E:\设计\VI升级\PPT模板_画板 1 副本 16.jpgPPT模板_画板 1 副本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5" name="文本框 15"/>
          <p:cNvSpPr txBox="1"/>
          <p:nvPr userDrawn="1"/>
        </p:nvSpPr>
        <p:spPr>
          <a:xfrm>
            <a:off x="8177213" y="2446338"/>
            <a:ext cx="24034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ctr"/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</a:t>
            </a:r>
            <a:r>
              <a:rPr lang="en-US" altLang="zh-CN" sz="5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录</a:t>
            </a:r>
            <a:endParaRPr lang="zh-CN" altLang="en-US" sz="5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06" name="文本框 16"/>
          <p:cNvSpPr txBox="1"/>
          <p:nvPr userDrawn="1"/>
        </p:nvSpPr>
        <p:spPr>
          <a:xfrm>
            <a:off x="8207375" y="3613150"/>
            <a:ext cx="2343150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lvl="0" algn="dist"/>
            <a:r>
              <a:rPr lang="en-US" altLang="zh-CN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CONTENTS</a:t>
            </a:r>
            <a:endParaRPr lang="en-US" altLang="zh-CN" sz="24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107" name="图片 33" descr="新LOGO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8" name="文本框 6"/>
          <p:cNvSpPr txBox="1"/>
          <p:nvPr userDrawn="1"/>
        </p:nvSpPr>
        <p:spPr>
          <a:xfrm>
            <a:off x="1296988" y="2397125"/>
            <a:ext cx="228123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6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6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09" name="文本框 1"/>
          <p:cNvSpPr txBox="1"/>
          <p:nvPr userDrawn="1"/>
        </p:nvSpPr>
        <p:spPr>
          <a:xfrm>
            <a:off x="1443038" y="3502025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en-US" altLang="zh-CN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10" name="文本框 2"/>
          <p:cNvSpPr txBox="1"/>
          <p:nvPr userDrawn="1"/>
        </p:nvSpPr>
        <p:spPr>
          <a:xfrm>
            <a:off x="9164638" y="6061075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</p:nvPr>
        </p:nvSpPr>
        <p:spPr>
          <a:xfrm>
            <a:off x="5309235" y="1409382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01</a:t>
            </a:r>
            <a:endParaRPr lang="en-US" altLang="zh-CN" strike="noStrike" noProof="1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6430010" y="1483042"/>
            <a:ext cx="4441825" cy="5403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4"/>
          </p:nvPr>
        </p:nvSpPr>
        <p:spPr>
          <a:xfrm>
            <a:off x="6430010" y="2502376"/>
            <a:ext cx="4441825" cy="57658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5"/>
          </p:nvPr>
        </p:nvSpPr>
        <p:spPr>
          <a:xfrm>
            <a:off x="6430010" y="4645819"/>
            <a:ext cx="4441825" cy="6470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26"/>
          </p:nvPr>
        </p:nvSpPr>
        <p:spPr>
          <a:xfrm>
            <a:off x="6430010" y="3557905"/>
            <a:ext cx="4441825" cy="6089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27" hasCustomPrompt="1"/>
          </p:nvPr>
        </p:nvSpPr>
        <p:spPr>
          <a:xfrm>
            <a:off x="5309235" y="2465758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02</a:t>
            </a:r>
            <a:endParaRPr lang="en-US" altLang="zh-CN" strike="noStrike" noProof="1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28" hasCustomPrompt="1"/>
          </p:nvPr>
        </p:nvSpPr>
        <p:spPr>
          <a:xfrm>
            <a:off x="5309235" y="3522134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03</a:t>
            </a:r>
            <a:endParaRPr lang="en-US" altLang="zh-CN" strike="noStrike" noProof="1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idx="29" hasCustomPrompt="1"/>
          </p:nvPr>
        </p:nvSpPr>
        <p:spPr>
          <a:xfrm>
            <a:off x="5309235" y="4578509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04</a:t>
            </a:r>
            <a:endParaRPr lang="en-US" altLang="zh-CN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图片 2" descr="E:\设计\VI升级\PPT模板_画板 1 副本 21.jpgPPT模板_画板 1 副本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 userDrawn="1"/>
        </p:nvCxnSpPr>
        <p:spPr>
          <a:xfrm>
            <a:off x="4779963" y="3321050"/>
            <a:ext cx="5815013" cy="0"/>
          </a:xfrm>
          <a:prstGeom prst="line">
            <a:avLst/>
          </a:prstGeom>
          <a:ln>
            <a:solidFill>
              <a:srgbClr val="014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0" name="文本框 8"/>
          <p:cNvSpPr txBox="1"/>
          <p:nvPr userDrawn="1"/>
        </p:nvSpPr>
        <p:spPr>
          <a:xfrm>
            <a:off x="1536700" y="5738813"/>
            <a:ext cx="2535238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开目软件</a:t>
            </a:r>
            <a:r>
              <a:rPr lang="en-US" altLang="zh-CN" sz="12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创新智造</a:t>
            </a:r>
            <a:endParaRPr lang="zh-CN" altLang="en-US" sz="1200">
              <a:solidFill>
                <a:srgbClr val="989898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131" name="图片 33" descr="新LOGO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2" name="文本框 24"/>
          <p:cNvSpPr txBox="1"/>
          <p:nvPr userDrawn="1"/>
        </p:nvSpPr>
        <p:spPr>
          <a:xfrm>
            <a:off x="9164638" y="5732463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33" name="文本框 10"/>
          <p:cNvSpPr txBox="1"/>
          <p:nvPr userDrawn="1"/>
        </p:nvSpPr>
        <p:spPr>
          <a:xfrm>
            <a:off x="1881188" y="2198688"/>
            <a:ext cx="17668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en-US" altLang="zh-CN" sz="1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PART</a:t>
            </a:r>
            <a:endParaRPr lang="en-US" altLang="zh-CN" sz="1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779010" y="2307590"/>
            <a:ext cx="5796280" cy="95059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>
              <a:defRPr sz="44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4779010" y="3462868"/>
            <a:ext cx="4265930" cy="44217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idx="27" hasCustomPrompt="1"/>
          </p:nvPr>
        </p:nvSpPr>
        <p:spPr>
          <a:xfrm>
            <a:off x="1693545" y="2496185"/>
            <a:ext cx="2220595" cy="1832610"/>
          </a:xfrm>
          <a:prstGeom prst="rect">
            <a:avLst/>
          </a:prstGeom>
          <a:noFill/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8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01</a:t>
            </a:r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图片 10" descr="E:\设计\VI升级\PPT模板_画板 1 副本 16.jpgPPT模板_画板 1 副本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5" name="文本框 15"/>
          <p:cNvSpPr txBox="1"/>
          <p:nvPr userDrawn="1"/>
        </p:nvSpPr>
        <p:spPr>
          <a:xfrm>
            <a:off x="8177213" y="2446338"/>
            <a:ext cx="24034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ctr"/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</a:t>
            </a:r>
            <a:r>
              <a:rPr lang="en-US" altLang="zh-CN" sz="5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录</a:t>
            </a:r>
            <a:endParaRPr lang="zh-CN" altLang="en-US" sz="5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06" name="文本框 16"/>
          <p:cNvSpPr txBox="1"/>
          <p:nvPr userDrawn="1"/>
        </p:nvSpPr>
        <p:spPr>
          <a:xfrm>
            <a:off x="8207375" y="3613150"/>
            <a:ext cx="2343150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lvl="0" algn="dist"/>
            <a:r>
              <a:rPr lang="en-US" altLang="zh-CN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CONTENTS</a:t>
            </a:r>
            <a:endParaRPr lang="en-US" altLang="zh-CN" sz="24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107" name="图片 33" descr="新LOGO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8" name="文本框 6"/>
          <p:cNvSpPr txBox="1"/>
          <p:nvPr userDrawn="1"/>
        </p:nvSpPr>
        <p:spPr>
          <a:xfrm>
            <a:off x="1296988" y="2397125"/>
            <a:ext cx="228123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6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6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09" name="文本框 1"/>
          <p:cNvSpPr txBox="1"/>
          <p:nvPr userDrawn="1"/>
        </p:nvSpPr>
        <p:spPr>
          <a:xfrm>
            <a:off x="1443038" y="3502025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en-US" altLang="zh-CN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10" name="文本框 2"/>
          <p:cNvSpPr txBox="1"/>
          <p:nvPr userDrawn="1"/>
        </p:nvSpPr>
        <p:spPr>
          <a:xfrm>
            <a:off x="9164638" y="6061075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</p:nvPr>
        </p:nvSpPr>
        <p:spPr>
          <a:xfrm>
            <a:off x="5309235" y="1409382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01</a:t>
            </a:r>
            <a:endParaRPr lang="en-US" altLang="zh-CN" strike="noStrike" noProof="1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6430010" y="1483042"/>
            <a:ext cx="4441825" cy="5403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4"/>
          </p:nvPr>
        </p:nvSpPr>
        <p:spPr>
          <a:xfrm>
            <a:off x="6430010" y="2502376"/>
            <a:ext cx="4441825" cy="57658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5"/>
          </p:nvPr>
        </p:nvSpPr>
        <p:spPr>
          <a:xfrm>
            <a:off x="6430010" y="4645819"/>
            <a:ext cx="4441825" cy="6470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26"/>
          </p:nvPr>
        </p:nvSpPr>
        <p:spPr>
          <a:xfrm>
            <a:off x="6430010" y="3557905"/>
            <a:ext cx="4441825" cy="6089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27" hasCustomPrompt="1"/>
          </p:nvPr>
        </p:nvSpPr>
        <p:spPr>
          <a:xfrm>
            <a:off x="5309235" y="2465758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02</a:t>
            </a:r>
            <a:endParaRPr lang="en-US" altLang="zh-CN" strike="noStrike" noProof="1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28" hasCustomPrompt="1"/>
          </p:nvPr>
        </p:nvSpPr>
        <p:spPr>
          <a:xfrm>
            <a:off x="5309235" y="3522134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03</a:t>
            </a:r>
            <a:endParaRPr lang="en-US" altLang="zh-CN" strike="noStrike" noProof="1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idx="29" hasCustomPrompt="1"/>
          </p:nvPr>
        </p:nvSpPr>
        <p:spPr>
          <a:xfrm>
            <a:off x="5309235" y="4578509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04</a:t>
            </a:r>
            <a:endParaRPr lang="en-US" altLang="zh-CN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组合 14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799465" y="1188720"/>
            <a:ext cx="10972800" cy="499364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14199"/>
              </a:buClr>
              <a:buFont typeface="Wingdings" panose="05000000000000000000" charset="0"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14199"/>
              </a:buClr>
              <a:buFont typeface="Wingdings" panose="05000000000000000000" charset="0"/>
              <a:buChar char="l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14199"/>
              </a:buClr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10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3" fontAlgn="auto"/>
            <a:endParaRPr lang="zh-CN" altLang="en-US" strike="noStrike" noProof="1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6" name="组合 10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0" name="矩形 9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14705" y="1149350"/>
            <a:ext cx="5176520" cy="51003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00150" indent="-285750">
              <a:buClr>
                <a:srgbClr val="014199"/>
              </a:buClr>
              <a:buSzPct val="95000"/>
              <a:buFont typeface="Wingdings" panose="05000000000000000000" pitchFamily="2" charset="2"/>
              <a:buChar char="n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9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一级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</p:txBody>
      </p:sp>
      <p:sp>
        <p:nvSpPr>
          <p:cNvPr id="14" name="内容占位符 10"/>
          <p:cNvSpPr>
            <a:spLocks noGrp="1"/>
          </p:cNvSpPr>
          <p:nvPr>
            <p:ph sz="half" idx="13"/>
          </p:nvPr>
        </p:nvSpPr>
        <p:spPr>
          <a:xfrm>
            <a:off x="6278880" y="1149350"/>
            <a:ext cx="5176520" cy="51003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n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9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一级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0" name="组合 14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6467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19150" y="1129030"/>
            <a:ext cx="10515600" cy="50298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l"/>
              <a:defRPr sz="1800" b="1"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n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p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/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4" name="组合 2"/>
          <p:cNvGrpSpPr/>
          <p:nvPr userDrawn="1"/>
        </p:nvGrpSpPr>
        <p:grpSpPr>
          <a:xfrm>
            <a:off x="0" y="0"/>
            <a:ext cx="12192000" cy="6892925"/>
            <a:chOff x="0" y="0"/>
            <a:chExt cx="19200" cy="10855"/>
          </a:xfrm>
        </p:grpSpPr>
        <p:pic>
          <p:nvPicPr>
            <p:cNvPr id="9225" name="图片 2" descr="E:\设计\VI升级\PPT模板_画板 1 副本 20.jpgPPT模板_画板 1 副本 20"/>
            <p:cNvPicPr>
              <a:picLocks noChangeAspect="1"/>
            </p:cNvPicPr>
            <p:nvPr userDrawn="1"/>
          </p:nvPicPr>
          <p:blipFill>
            <a:blip r:embed="rId2"/>
            <a:srcRect t="5556"/>
            <a:stretch>
              <a:fillRect/>
            </a:stretch>
          </p:blipFill>
          <p:spPr>
            <a:xfrm>
              <a:off x="0" y="0"/>
              <a:ext cx="19200" cy="102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 userDrawn="1"/>
          </p:nvSpPr>
          <p:spPr>
            <a:xfrm>
              <a:off x="26" y="10163"/>
              <a:ext cx="19162" cy="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800" strike="noStrike" noProof="1"/>
            </a:p>
          </p:txBody>
        </p:sp>
      </p:grpSp>
      <p:sp>
        <p:nvSpPr>
          <p:cNvPr id="9227" name="文本框 7"/>
          <p:cNvSpPr txBox="1"/>
          <p:nvPr userDrawn="1"/>
        </p:nvSpPr>
        <p:spPr>
          <a:xfrm>
            <a:off x="1165225" y="5514975"/>
            <a:ext cx="3930650" cy="866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电话：400-886-0255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网址：www.kmsoft.com.cn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地址：武汉市东湖新技术开发区软件新城</a:t>
            </a:r>
            <a:r>
              <a:rPr lang="en-US" altLang="zh-CN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D7</a:t>
            </a: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栋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28" name="文本框 9"/>
          <p:cNvSpPr txBox="1"/>
          <p:nvPr userDrawn="1"/>
        </p:nvSpPr>
        <p:spPr>
          <a:xfrm>
            <a:off x="1217613" y="2882900"/>
            <a:ext cx="4229100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/>
            <a:r>
              <a:rPr lang="en-US" altLang="zh-CN" sz="4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Thank You </a:t>
            </a:r>
            <a:r>
              <a:rPr lang="zh-CN" altLang="en-US" sz="4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！</a:t>
            </a:r>
            <a:endParaRPr lang="zh-CN" altLang="en-US" sz="4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229" name="图片 1" descr="开目二维码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8113" y="5356225"/>
            <a:ext cx="1003300" cy="1001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0" name="文本框 8"/>
          <p:cNvSpPr txBox="1"/>
          <p:nvPr userDrawn="1"/>
        </p:nvSpPr>
        <p:spPr>
          <a:xfrm>
            <a:off x="10144125" y="6357938"/>
            <a:ext cx="13112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>
              <a:lnSpc>
                <a:spcPct val="140000"/>
              </a:lnSpc>
            </a:pPr>
            <a:r>
              <a:rPr lang="zh-CN" altLang="en-US" sz="10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官方微信公众号</a:t>
            </a:r>
            <a:endParaRPr lang="zh-CN" altLang="en-US" sz="10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231" name="图片 11" descr="新LOGO b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475" y="304800"/>
            <a:ext cx="1679575" cy="64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2" name="文本框 12"/>
          <p:cNvSpPr txBox="1"/>
          <p:nvPr userDrawn="1"/>
        </p:nvSpPr>
        <p:spPr>
          <a:xfrm>
            <a:off x="9931400" y="1000125"/>
            <a:ext cx="1989138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软件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创新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制造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33" name="文本框 13"/>
          <p:cNvSpPr txBox="1"/>
          <p:nvPr userDrawn="1"/>
        </p:nvSpPr>
        <p:spPr>
          <a:xfrm>
            <a:off x="9931400" y="352425"/>
            <a:ext cx="1989138" cy="598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10000"/>
              </a:lnSpc>
            </a:pP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Software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nnovation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anufacturing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34" name="文本框 5"/>
          <p:cNvSpPr txBox="1"/>
          <p:nvPr userDrawn="1"/>
        </p:nvSpPr>
        <p:spPr>
          <a:xfrm>
            <a:off x="1217613" y="1920875"/>
            <a:ext cx="6294437" cy="754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lvl="0">
              <a:lnSpc>
                <a:spcPct val="140000"/>
              </a:lnSpc>
            </a:pPr>
            <a:r>
              <a:rPr lang="zh-CN" altLang="en-US" sz="3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中国自主可控高端工业软件领导品牌</a:t>
            </a:r>
            <a:endParaRPr lang="zh-CN" altLang="en-US" sz="3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4859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55815" y="927843"/>
            <a:ext cx="11682000" cy="5472000"/>
          </a:xfrm>
        </p:spPr>
        <p:txBody>
          <a:bodyPr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图片 2" descr="E:\设计\VI升级\PPT模板_画板 1 副本 21.jpgPPT模板_画板 1 副本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 userDrawn="1"/>
        </p:nvCxnSpPr>
        <p:spPr>
          <a:xfrm>
            <a:off x="4779963" y="3321050"/>
            <a:ext cx="5815013" cy="0"/>
          </a:xfrm>
          <a:prstGeom prst="line">
            <a:avLst/>
          </a:prstGeom>
          <a:ln>
            <a:solidFill>
              <a:srgbClr val="014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0" name="文本框 8"/>
          <p:cNvSpPr txBox="1"/>
          <p:nvPr userDrawn="1"/>
        </p:nvSpPr>
        <p:spPr>
          <a:xfrm>
            <a:off x="1536700" y="5738813"/>
            <a:ext cx="2535238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开目软件</a:t>
            </a:r>
            <a:r>
              <a:rPr lang="en-US" altLang="zh-CN" sz="12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创新智造</a:t>
            </a:r>
            <a:endParaRPr lang="zh-CN" altLang="en-US" sz="1200">
              <a:solidFill>
                <a:srgbClr val="989898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131" name="图片 33" descr="新LOGO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2" name="文本框 24"/>
          <p:cNvSpPr txBox="1"/>
          <p:nvPr userDrawn="1"/>
        </p:nvSpPr>
        <p:spPr>
          <a:xfrm>
            <a:off x="9164638" y="5732463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33" name="文本框 10"/>
          <p:cNvSpPr txBox="1"/>
          <p:nvPr userDrawn="1"/>
        </p:nvSpPr>
        <p:spPr>
          <a:xfrm>
            <a:off x="1881188" y="2198688"/>
            <a:ext cx="17668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en-US" altLang="zh-CN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PART</a:t>
            </a:r>
            <a:endParaRPr lang="en-US" altLang="zh-CN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779010" y="2307590"/>
            <a:ext cx="5796280" cy="95059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>
              <a:defRPr sz="44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4779010" y="3462868"/>
            <a:ext cx="4265930" cy="44217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idx="27" hasCustomPrompt="1"/>
          </p:nvPr>
        </p:nvSpPr>
        <p:spPr>
          <a:xfrm>
            <a:off x="1693545" y="2496185"/>
            <a:ext cx="2220595" cy="1832610"/>
          </a:xfrm>
          <a:prstGeom prst="rect">
            <a:avLst/>
          </a:prstGeom>
          <a:noFill/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8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01</a:t>
            </a:r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组合 14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799465" y="1188720"/>
            <a:ext cx="10972800" cy="499364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14199"/>
              </a:buClr>
              <a:buFont typeface="Wingdings" panose="05000000000000000000" charset="0"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14199"/>
              </a:buClr>
              <a:buFont typeface="Wingdings" panose="05000000000000000000" charset="0"/>
              <a:buChar char="l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14199"/>
              </a:buClr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10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3" fontAlgn="auto"/>
            <a:endParaRPr lang="zh-CN" altLang="en-US" strike="noStrike" noProof="1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6" name="组合 10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0" name="矩形 9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14705" y="1149350"/>
            <a:ext cx="5176520" cy="51003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00150" indent="-285750">
              <a:buClr>
                <a:srgbClr val="014199"/>
              </a:buClr>
              <a:buSzPct val="95000"/>
              <a:buFont typeface="Wingdings" panose="05000000000000000000" pitchFamily="2" charset="2"/>
              <a:buChar char="n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9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一级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</p:txBody>
      </p:sp>
      <p:sp>
        <p:nvSpPr>
          <p:cNvPr id="14" name="内容占位符 10"/>
          <p:cNvSpPr>
            <a:spLocks noGrp="1"/>
          </p:cNvSpPr>
          <p:nvPr>
            <p:ph sz="half" idx="13"/>
          </p:nvPr>
        </p:nvSpPr>
        <p:spPr>
          <a:xfrm>
            <a:off x="6278880" y="1149350"/>
            <a:ext cx="5176520" cy="51003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n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9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一级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0" name="组合 14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6467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19150" y="1129030"/>
            <a:ext cx="10515600" cy="50298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l"/>
              <a:defRPr sz="1800" b="1"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n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p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/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4" name="组合 2"/>
          <p:cNvGrpSpPr/>
          <p:nvPr userDrawn="1"/>
        </p:nvGrpSpPr>
        <p:grpSpPr>
          <a:xfrm>
            <a:off x="0" y="0"/>
            <a:ext cx="12192000" cy="6892925"/>
            <a:chOff x="0" y="0"/>
            <a:chExt cx="19200" cy="10855"/>
          </a:xfrm>
        </p:grpSpPr>
        <p:pic>
          <p:nvPicPr>
            <p:cNvPr id="9225" name="图片 2" descr="E:\设计\VI升级\PPT模板_画板 1 副本 20.jpgPPT模板_画板 1 副本 20"/>
            <p:cNvPicPr>
              <a:picLocks noChangeAspect="1"/>
            </p:cNvPicPr>
            <p:nvPr userDrawn="1"/>
          </p:nvPicPr>
          <p:blipFill>
            <a:blip r:embed="rId2"/>
            <a:srcRect t="5556"/>
            <a:stretch>
              <a:fillRect/>
            </a:stretch>
          </p:blipFill>
          <p:spPr>
            <a:xfrm>
              <a:off x="0" y="0"/>
              <a:ext cx="19200" cy="102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 userDrawn="1"/>
          </p:nvSpPr>
          <p:spPr>
            <a:xfrm>
              <a:off x="26" y="10163"/>
              <a:ext cx="19162" cy="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9227" name="文本框 7"/>
          <p:cNvSpPr txBox="1"/>
          <p:nvPr userDrawn="1"/>
        </p:nvSpPr>
        <p:spPr>
          <a:xfrm>
            <a:off x="1165225" y="5514975"/>
            <a:ext cx="3930650" cy="866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电话：400-886-0255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网址：www.kmsoft.com.cn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地址：武汉市东湖新技术开发区软件新城</a:t>
            </a:r>
            <a:r>
              <a:rPr lang="en-US" altLang="zh-CN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D7</a:t>
            </a: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栋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28" name="文本框 9"/>
          <p:cNvSpPr txBox="1"/>
          <p:nvPr userDrawn="1"/>
        </p:nvSpPr>
        <p:spPr>
          <a:xfrm>
            <a:off x="1217613" y="2882900"/>
            <a:ext cx="4229100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/>
            <a:r>
              <a:rPr lang="en-US" altLang="zh-CN" sz="4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Thank You </a:t>
            </a:r>
            <a:r>
              <a:rPr lang="zh-CN" altLang="en-US" sz="4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！</a:t>
            </a:r>
            <a:endParaRPr lang="zh-CN" altLang="en-US" sz="4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229" name="图片 1" descr="开目二维码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8113" y="5356225"/>
            <a:ext cx="1003300" cy="1001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0" name="文本框 8"/>
          <p:cNvSpPr txBox="1"/>
          <p:nvPr userDrawn="1"/>
        </p:nvSpPr>
        <p:spPr>
          <a:xfrm>
            <a:off x="10144125" y="6357938"/>
            <a:ext cx="13112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>
              <a:lnSpc>
                <a:spcPct val="140000"/>
              </a:lnSpc>
            </a:pPr>
            <a:r>
              <a:rPr lang="zh-CN" altLang="en-US" sz="1000">
                <a:solidFill>
                  <a:srgbClr val="084595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官方微信公众号</a:t>
            </a:r>
            <a:endParaRPr lang="zh-CN" altLang="en-US" sz="1000">
              <a:solidFill>
                <a:srgbClr val="084595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231" name="图片 11" descr="新LOGO b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475" y="304800"/>
            <a:ext cx="1679575" cy="64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2" name="文本框 12"/>
          <p:cNvSpPr txBox="1"/>
          <p:nvPr userDrawn="1"/>
        </p:nvSpPr>
        <p:spPr>
          <a:xfrm>
            <a:off x="9931400" y="1000125"/>
            <a:ext cx="1989138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软件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创新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制造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33" name="文本框 13"/>
          <p:cNvSpPr txBox="1"/>
          <p:nvPr userDrawn="1"/>
        </p:nvSpPr>
        <p:spPr>
          <a:xfrm>
            <a:off x="9931400" y="352425"/>
            <a:ext cx="1989138" cy="598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10000"/>
              </a:lnSpc>
            </a:pP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Software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nnovation 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lvl="0" algn="r">
              <a:lnSpc>
                <a:spcPct val="110000"/>
              </a:lnSpc>
            </a:pP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anufacturing</a:t>
            </a:r>
            <a:endParaRPr lang="zh-CN" altLang="en-US" sz="10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34" name="文本框 5"/>
          <p:cNvSpPr txBox="1"/>
          <p:nvPr userDrawn="1"/>
        </p:nvSpPr>
        <p:spPr>
          <a:xfrm>
            <a:off x="1217613" y="1920875"/>
            <a:ext cx="6294437" cy="754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lvl="0">
              <a:lnSpc>
                <a:spcPct val="140000"/>
              </a:lnSpc>
            </a:pPr>
            <a:r>
              <a:rPr lang="zh-CN" altLang="en-US" sz="3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中国自主可控高端工业软件领导品牌</a:t>
            </a:r>
            <a:endParaRPr lang="zh-CN" altLang="en-US" sz="3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4859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55815" y="927843"/>
            <a:ext cx="11682000" cy="5472000"/>
          </a:xfrm>
        </p:spPr>
        <p:txBody>
          <a:bodyPr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image" Target="../media/image7.jpeg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3.xml"/><Relationship Id="rId15" Type="http://schemas.openxmlformats.org/officeDocument/2006/relationships/image" Target="../media/image2.png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pic>
        <p:nvPicPr>
          <p:cNvPr id="1026" name="图片 16" descr="E:\设计\VI升级\PPT模板_画板 1 副本 7.jpgPPT模板_画板 1 副本 7"/>
          <p:cNvPicPr>
            <a:picLocks noChangeAspect="1"/>
          </p:cNvPicPr>
          <p:nvPr/>
        </p:nvPicPr>
        <p:blipFill>
          <a:blip r:embed="rId10"/>
          <a:srcRect l="285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15975" y="212725"/>
            <a:ext cx="9518650" cy="704850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  <p:custDataLst>
              <p:tags r:id="rId12"/>
            </p:custDataLst>
          </p:nvPr>
        </p:nvSpPr>
        <p:spPr>
          <a:xfrm>
            <a:off x="806450" y="11858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029" name="组合 12"/>
          <p:cNvGrpSpPr/>
          <p:nvPr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4" name="矩形 13"/>
            <p:cNvSpPr/>
            <p:nvPr userDrawn="1">
              <p:custDataLst>
                <p:tags r:id="rId13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 userDrawn="1">
              <p:custDataLst>
                <p:tags r:id="rId14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1032" name="图片 17" descr="新LOGO_画板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4"/>
          <p:cNvSpPr>
            <a:spLocks noGrp="1"/>
          </p:cNvSpPr>
          <p:nvPr/>
        </p:nvSpPr>
        <p:spPr>
          <a:xfrm>
            <a:off x="11028363" y="6423025"/>
            <a:ext cx="911225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marL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200" kern="1200" baseline="0" noProof="1" dirty="0">
                <a:solidFill>
                  <a:srgbClr val="898989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27A1232D-FBDA-45BF-815E-EED28366C26E}" type="slidenum">
              <a:rPr kumimoji="0" lang="zh-CN" altLang="en-US" sz="10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200" b="1" u="none" strike="noStrike" kern="1200" cap="none" spc="300" normalizeH="0" baseline="0">
          <a:solidFill>
            <a:srgbClr val="014199"/>
          </a:solidFill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pic>
        <p:nvPicPr>
          <p:cNvPr id="2050" name="图片 16" descr="E:\设计\VI升级\PPT模板_画板 1 副本 7.jpgPPT模板_画板 1 副本 7"/>
          <p:cNvPicPr>
            <a:picLocks noChangeAspect="1"/>
          </p:cNvPicPr>
          <p:nvPr/>
        </p:nvPicPr>
        <p:blipFill>
          <a:blip r:embed="rId8"/>
          <a:srcRect l="285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815975" y="212725"/>
            <a:ext cx="9518650" cy="704850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/>
            <p:custDataLst>
              <p:tags r:id="rId10"/>
            </p:custDataLst>
          </p:nvPr>
        </p:nvSpPr>
        <p:spPr>
          <a:xfrm>
            <a:off x="806450" y="11858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053" name="组合 12"/>
          <p:cNvGrpSpPr/>
          <p:nvPr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4" name="矩形 13"/>
            <p:cNvSpPr/>
            <p:nvPr userDrawn="1">
              <p:custDataLst>
                <p:tags r:id="rId11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 userDrawn="1">
              <p:custDataLst>
                <p:tags r:id="rId12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2056" name="图片 17" descr="新LOGO_画板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4"/>
          <p:cNvSpPr>
            <a:spLocks noGrp="1"/>
          </p:cNvSpPr>
          <p:nvPr/>
        </p:nvSpPr>
        <p:spPr>
          <a:xfrm>
            <a:off x="11028363" y="6423025"/>
            <a:ext cx="911225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marL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200" kern="1200" baseline="0" noProof="1" dirty="0">
                <a:solidFill>
                  <a:srgbClr val="898989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27A1232D-FBDA-45BF-815E-EED28366C26E}" type="slidenum">
              <a:rPr kumimoji="0" lang="zh-CN" altLang="en-US" sz="10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200" b="1" u="none" strike="noStrike" kern="1200" cap="none" spc="300" normalizeH="0" baseline="0">
          <a:solidFill>
            <a:srgbClr val="014199"/>
          </a:solidFill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pic>
        <p:nvPicPr>
          <p:cNvPr id="1026" name="图片 16" descr="E:\设计\VI升级\PPT模板_画板 1 副本 7.jpgPPT模板_画板 1 副本 7"/>
          <p:cNvPicPr>
            <a:picLocks noChangeAspect="1"/>
          </p:cNvPicPr>
          <p:nvPr/>
        </p:nvPicPr>
        <p:blipFill>
          <a:blip r:embed="rId10"/>
          <a:srcRect l="285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15975" y="212725"/>
            <a:ext cx="9518650" cy="704850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  <p:custDataLst>
              <p:tags r:id="rId12"/>
            </p:custDataLst>
          </p:nvPr>
        </p:nvSpPr>
        <p:spPr>
          <a:xfrm>
            <a:off x="806450" y="11858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029" name="组合 12"/>
          <p:cNvGrpSpPr/>
          <p:nvPr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4" name="矩形 13"/>
            <p:cNvSpPr/>
            <p:nvPr userDrawn="1">
              <p:custDataLst>
                <p:tags r:id="rId13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  <p:sp>
          <p:nvSpPr>
            <p:cNvPr id="15" name="矩形 14"/>
            <p:cNvSpPr/>
            <p:nvPr userDrawn="1">
              <p:custDataLst>
                <p:tags r:id="rId14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</p:grpSp>
      <p:pic>
        <p:nvPicPr>
          <p:cNvPr id="1032" name="图片 17" descr="新LOGO_画板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4"/>
          <p:cNvSpPr>
            <a:spLocks noGrp="1"/>
          </p:cNvSpPr>
          <p:nvPr/>
        </p:nvSpPr>
        <p:spPr>
          <a:xfrm>
            <a:off x="11028363" y="6423025"/>
            <a:ext cx="911225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marL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200" kern="1200" baseline="0" noProof="1" dirty="0">
                <a:solidFill>
                  <a:srgbClr val="898989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27A1232D-FBDA-45BF-815E-EED28366C26E}" type="slidenum">
              <a:rPr kumimoji="0" lang="zh-CN" altLang="en-US" sz="10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200" b="1" u="none" strike="noStrike" kern="1200" cap="none" spc="300" normalizeH="0" baseline="0">
          <a:solidFill>
            <a:srgbClr val="014199"/>
          </a:solidFill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0" Type="http://schemas.openxmlformats.org/officeDocument/2006/relationships/notesSlide" Target="../notesSlides/notesSlide1.xml"/><Relationship Id="rId4" Type="http://schemas.openxmlformats.org/officeDocument/2006/relationships/tags" Target="../tags/tag40.xml"/><Relationship Id="rId39" Type="http://schemas.openxmlformats.org/officeDocument/2006/relationships/slideLayout" Target="../slideLayouts/slideLayout8.xml"/><Relationship Id="rId38" Type="http://schemas.openxmlformats.org/officeDocument/2006/relationships/image" Target="../media/image17.svg"/><Relationship Id="rId37" Type="http://schemas.openxmlformats.org/officeDocument/2006/relationships/image" Target="../media/image16.png"/><Relationship Id="rId36" Type="http://schemas.openxmlformats.org/officeDocument/2006/relationships/tags" Target="../tags/tag64.xml"/><Relationship Id="rId35" Type="http://schemas.openxmlformats.org/officeDocument/2006/relationships/image" Target="../media/image15.svg"/><Relationship Id="rId34" Type="http://schemas.openxmlformats.org/officeDocument/2006/relationships/image" Target="../media/image14.png"/><Relationship Id="rId33" Type="http://schemas.openxmlformats.org/officeDocument/2006/relationships/tags" Target="../tags/tag63.xml"/><Relationship Id="rId32" Type="http://schemas.openxmlformats.org/officeDocument/2006/relationships/image" Target="../media/image13.svg"/><Relationship Id="rId31" Type="http://schemas.openxmlformats.org/officeDocument/2006/relationships/image" Target="../media/image12.png"/><Relationship Id="rId30" Type="http://schemas.openxmlformats.org/officeDocument/2006/relationships/tags" Target="../tags/tag62.xml"/><Relationship Id="rId3" Type="http://schemas.openxmlformats.org/officeDocument/2006/relationships/tags" Target="../tags/tag39.xml"/><Relationship Id="rId29" Type="http://schemas.openxmlformats.org/officeDocument/2006/relationships/image" Target="../media/image11.svg"/><Relationship Id="rId28" Type="http://schemas.openxmlformats.org/officeDocument/2006/relationships/image" Target="../media/image10.png"/><Relationship Id="rId27" Type="http://schemas.openxmlformats.org/officeDocument/2006/relationships/tags" Target="../tags/tag61.xml"/><Relationship Id="rId26" Type="http://schemas.openxmlformats.org/officeDocument/2006/relationships/tags" Target="../tags/tag60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image" Target="../media/image9.svg"/><Relationship Id="rId21" Type="http://schemas.openxmlformats.org/officeDocument/2006/relationships/image" Target="../media/image8.png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96.xml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4.xml"/><Relationship Id="rId3" Type="http://schemas.openxmlformats.org/officeDocument/2006/relationships/hyperlink" Target="https://uig9b1u98i3.feishu.cn/wiki/RKCfwidaei7JFHkCBIIcoGr9n6g?renamingWikiNode=false" TargetMode="External"/><Relationship Id="rId2" Type="http://schemas.openxmlformats.org/officeDocument/2006/relationships/tags" Target="../tags/tag97.xml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4" Type="http://schemas.openxmlformats.org/officeDocument/2006/relationships/notesSlide" Target="../notesSlides/notesSlide16.xml"/><Relationship Id="rId53" Type="http://schemas.openxmlformats.org/officeDocument/2006/relationships/slideLayout" Target="../slideLayouts/slideLayout4.xml"/><Relationship Id="rId52" Type="http://schemas.openxmlformats.org/officeDocument/2006/relationships/tags" Target="../tags/tag139.xml"/><Relationship Id="rId51" Type="http://schemas.openxmlformats.org/officeDocument/2006/relationships/tags" Target="../tags/tag138.xml"/><Relationship Id="rId50" Type="http://schemas.openxmlformats.org/officeDocument/2006/relationships/tags" Target="../tags/tag137.xml"/><Relationship Id="rId5" Type="http://schemas.openxmlformats.org/officeDocument/2006/relationships/tags" Target="../tags/tag102.xml"/><Relationship Id="rId49" Type="http://schemas.openxmlformats.org/officeDocument/2006/relationships/tags" Target="../tags/tag136.xml"/><Relationship Id="rId48" Type="http://schemas.openxmlformats.org/officeDocument/2006/relationships/tags" Target="../tags/tag135.xml"/><Relationship Id="rId47" Type="http://schemas.openxmlformats.org/officeDocument/2006/relationships/tags" Target="../tags/tag134.xml"/><Relationship Id="rId46" Type="http://schemas.openxmlformats.org/officeDocument/2006/relationships/tags" Target="../tags/tag133.xml"/><Relationship Id="rId45" Type="http://schemas.openxmlformats.org/officeDocument/2006/relationships/tags" Target="../tags/tag132.xml"/><Relationship Id="rId44" Type="http://schemas.openxmlformats.org/officeDocument/2006/relationships/tags" Target="../tags/tag131.xml"/><Relationship Id="rId43" Type="http://schemas.openxmlformats.org/officeDocument/2006/relationships/tags" Target="../tags/tag130.xml"/><Relationship Id="rId42" Type="http://schemas.openxmlformats.org/officeDocument/2006/relationships/tags" Target="../tags/tag129.xml"/><Relationship Id="rId41" Type="http://schemas.openxmlformats.org/officeDocument/2006/relationships/tags" Target="../tags/tag128.xml"/><Relationship Id="rId40" Type="http://schemas.openxmlformats.org/officeDocument/2006/relationships/tags" Target="../tags/tag127.xml"/><Relationship Id="rId4" Type="http://schemas.openxmlformats.org/officeDocument/2006/relationships/tags" Target="../tags/tag101.xml"/><Relationship Id="rId39" Type="http://schemas.openxmlformats.org/officeDocument/2006/relationships/tags" Target="../tags/tag126.xml"/><Relationship Id="rId38" Type="http://schemas.openxmlformats.org/officeDocument/2006/relationships/tags" Target="../tags/tag125.xml"/><Relationship Id="rId37" Type="http://schemas.openxmlformats.org/officeDocument/2006/relationships/tags" Target="../tags/tag124.xml"/><Relationship Id="rId36" Type="http://schemas.openxmlformats.org/officeDocument/2006/relationships/tags" Target="../tags/tag123.xml"/><Relationship Id="rId35" Type="http://schemas.openxmlformats.org/officeDocument/2006/relationships/tags" Target="../tags/tag122.xml"/><Relationship Id="rId34" Type="http://schemas.openxmlformats.org/officeDocument/2006/relationships/tags" Target="../tags/tag121.xml"/><Relationship Id="rId33" Type="http://schemas.openxmlformats.org/officeDocument/2006/relationships/tags" Target="../tags/tag120.xml"/><Relationship Id="rId32" Type="http://schemas.openxmlformats.org/officeDocument/2006/relationships/image" Target="../media/image52.svg"/><Relationship Id="rId31" Type="http://schemas.openxmlformats.org/officeDocument/2006/relationships/image" Target="../media/image51.png"/><Relationship Id="rId30" Type="http://schemas.openxmlformats.org/officeDocument/2006/relationships/image" Target="../media/image50.svg"/><Relationship Id="rId3" Type="http://schemas.openxmlformats.org/officeDocument/2006/relationships/tags" Target="../tags/tag100.xml"/><Relationship Id="rId29" Type="http://schemas.openxmlformats.org/officeDocument/2006/relationships/image" Target="../media/image49.png"/><Relationship Id="rId28" Type="http://schemas.openxmlformats.org/officeDocument/2006/relationships/image" Target="../media/image48.svg"/><Relationship Id="rId27" Type="http://schemas.openxmlformats.org/officeDocument/2006/relationships/image" Target="../media/image47.png"/><Relationship Id="rId26" Type="http://schemas.openxmlformats.org/officeDocument/2006/relationships/image" Target="../media/image46.svg"/><Relationship Id="rId25" Type="http://schemas.openxmlformats.org/officeDocument/2006/relationships/image" Target="../media/image45.png"/><Relationship Id="rId24" Type="http://schemas.openxmlformats.org/officeDocument/2006/relationships/image" Target="../media/image44.svg"/><Relationship Id="rId23" Type="http://schemas.openxmlformats.org/officeDocument/2006/relationships/image" Target="../media/image43.png"/><Relationship Id="rId22" Type="http://schemas.openxmlformats.org/officeDocument/2006/relationships/tags" Target="../tags/tag119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image" Target="../media/image53.png"/><Relationship Id="rId1" Type="http://schemas.openxmlformats.org/officeDocument/2006/relationships/tags" Target="../tags/tag1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4.png"/><Relationship Id="rId2" Type="http://schemas.openxmlformats.org/officeDocument/2006/relationships/hyperlink" Target="https://uig9b1u98i3.feishu.cn/wiki/RMs2wssmVi26oZkmqaWcLdyMnnc" TargetMode="External"/><Relationship Id="rId1" Type="http://schemas.openxmlformats.org/officeDocument/2006/relationships/tags" Target="../tags/tag14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8.xml"/><Relationship Id="rId16" Type="http://schemas.openxmlformats.org/officeDocument/2006/relationships/image" Target="../media/image23.svg"/><Relationship Id="rId15" Type="http://schemas.openxmlformats.org/officeDocument/2006/relationships/image" Target="../media/image22.png"/><Relationship Id="rId14" Type="http://schemas.openxmlformats.org/officeDocument/2006/relationships/image" Target="../media/image21.svg"/><Relationship Id="rId13" Type="http://schemas.openxmlformats.org/officeDocument/2006/relationships/image" Target="../media/image20.png"/><Relationship Id="rId12" Type="http://schemas.openxmlformats.org/officeDocument/2006/relationships/image" Target="../media/image19.svg"/><Relationship Id="rId11" Type="http://schemas.openxmlformats.org/officeDocument/2006/relationships/image" Target="../media/image18.png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image" Target="../media/image56.png"/><Relationship Id="rId16" Type="http://schemas.openxmlformats.org/officeDocument/2006/relationships/notesSlide" Target="../notesSlides/notesSlide22.xml"/><Relationship Id="rId15" Type="http://schemas.openxmlformats.org/officeDocument/2006/relationships/slideLayout" Target="../slideLayouts/slideLayout8.xml"/><Relationship Id="rId14" Type="http://schemas.openxmlformats.org/officeDocument/2006/relationships/image" Target="../media/image58.png"/><Relationship Id="rId13" Type="http://schemas.openxmlformats.org/officeDocument/2006/relationships/image" Target="../media/image57.jpeg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tags" Target="../tags/tag14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58.png"/><Relationship Id="rId7" Type="http://schemas.openxmlformats.org/officeDocument/2006/relationships/image" Target="../media/image57.jpeg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image" Target="../media/image59.png"/><Relationship Id="rId2" Type="http://schemas.openxmlformats.org/officeDocument/2006/relationships/tags" Target="../tags/tag159.xml"/><Relationship Id="rId10" Type="http://schemas.openxmlformats.org/officeDocument/2006/relationships/notesSlide" Target="../notesSlides/notesSlide23.xml"/><Relationship Id="rId1" Type="http://schemas.openxmlformats.org/officeDocument/2006/relationships/tags" Target="../tags/tag1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tags" Target="../tags/tag16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image" Target="../media/image26.svg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25.svg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8.xml"/><Relationship Id="rId26" Type="http://schemas.openxmlformats.org/officeDocument/2006/relationships/image" Target="../media/image34.svg"/><Relationship Id="rId25" Type="http://schemas.openxmlformats.org/officeDocument/2006/relationships/image" Target="../media/image33.png"/><Relationship Id="rId24" Type="http://schemas.openxmlformats.org/officeDocument/2006/relationships/image" Target="../media/image32.svg"/><Relationship Id="rId23" Type="http://schemas.openxmlformats.org/officeDocument/2006/relationships/image" Target="../media/image31.png"/><Relationship Id="rId22" Type="http://schemas.openxmlformats.org/officeDocument/2006/relationships/tags" Target="../tags/tag89.xml"/><Relationship Id="rId21" Type="http://schemas.openxmlformats.org/officeDocument/2006/relationships/image" Target="../media/image30.svg"/><Relationship Id="rId20" Type="http://schemas.openxmlformats.org/officeDocument/2006/relationships/image" Target="../media/image29.png"/><Relationship Id="rId2" Type="http://schemas.openxmlformats.org/officeDocument/2006/relationships/image" Target="../media/image24.png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image" Target="../media/image28.svg"/><Relationship Id="rId15" Type="http://schemas.openxmlformats.org/officeDocument/2006/relationships/image" Target="../media/image27.png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610" y="215265"/>
            <a:ext cx="10448290" cy="636270"/>
          </a:xfrm>
        </p:spPr>
        <p:txBody>
          <a:bodyPr/>
          <a:lstStyle/>
          <a:p>
            <a:r>
              <a:rPr lang="zh-CN" altLang="en-US" sz="2800">
                <a:solidFill>
                  <a:srgbClr val="084595"/>
                </a:solidFill>
                <a:latin typeface="微软雅黑" charset="0"/>
                <a:ea typeface="微软雅黑" charset="0"/>
              </a:rPr>
              <a:t>工业数字化转型的</a:t>
            </a:r>
            <a:r>
              <a:rPr lang="en-US" altLang="zh-CN" sz="2800">
                <a:solidFill>
                  <a:srgbClr val="084595"/>
                </a:solidFill>
                <a:latin typeface="微软雅黑" charset="0"/>
                <a:ea typeface="微软雅黑" charset="0"/>
              </a:rPr>
              <a:t>5</a:t>
            </a:r>
            <a:r>
              <a:rPr lang="zh-CN" altLang="en-US" sz="2800">
                <a:solidFill>
                  <a:srgbClr val="084595"/>
                </a:solidFill>
                <a:latin typeface="微软雅黑" charset="0"/>
                <a:ea typeface="微软雅黑" charset="0"/>
              </a:rPr>
              <a:t>大支撑要素</a:t>
            </a:r>
            <a:r>
              <a:rPr 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（数字平台是基础，创新生态有</a:t>
            </a:r>
            <a:r>
              <a:rPr 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未来）</a:t>
            </a:r>
            <a:endParaRPr lang="zh-CN" altLang="en-US" sz="1400">
              <a:solidFill>
                <a:srgbClr val="084595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8089238" y="1606017"/>
            <a:ext cx="1817889" cy="1809170"/>
          </a:xfrm>
          <a:custGeom>
            <a:avLst/>
            <a:gdLst>
              <a:gd name="connsiteX0" fmla="*/ 0 w 995522"/>
              <a:gd name="connsiteY0" fmla="*/ 0 h 2120739"/>
              <a:gd name="connsiteX1" fmla="*/ 995522 w 995522"/>
              <a:gd name="connsiteY1" fmla="*/ 0 h 2120739"/>
              <a:gd name="connsiteX2" fmla="*/ 995522 w 995522"/>
              <a:gd name="connsiteY2" fmla="*/ 2120739 h 2120739"/>
              <a:gd name="connsiteX3" fmla="*/ 0 w 995522"/>
              <a:gd name="connsiteY3" fmla="*/ 2120739 h 2120739"/>
              <a:gd name="connsiteX4" fmla="*/ 0 w 995522"/>
              <a:gd name="connsiteY4" fmla="*/ 0 h 2120739"/>
              <a:gd name="connsiteX0-1" fmla="*/ 0 w 2131991"/>
              <a:gd name="connsiteY0-2" fmla="*/ 235131 h 2355870"/>
              <a:gd name="connsiteX1-3" fmla="*/ 2131991 w 2131991"/>
              <a:gd name="connsiteY1-4" fmla="*/ 0 h 2355870"/>
              <a:gd name="connsiteX2-5" fmla="*/ 995522 w 2131991"/>
              <a:gd name="connsiteY2-6" fmla="*/ 2355870 h 2355870"/>
              <a:gd name="connsiteX3-7" fmla="*/ 0 w 2131991"/>
              <a:gd name="connsiteY3-8" fmla="*/ 2355870 h 2355870"/>
              <a:gd name="connsiteX4-9" fmla="*/ 0 w 2131991"/>
              <a:gd name="connsiteY4-10" fmla="*/ 235131 h 2355870"/>
              <a:gd name="connsiteX0-11" fmla="*/ 1423852 w 2131991"/>
              <a:gd name="connsiteY0-12" fmla="*/ 13062 h 2355870"/>
              <a:gd name="connsiteX1-13" fmla="*/ 2131991 w 2131991"/>
              <a:gd name="connsiteY1-14" fmla="*/ 0 h 2355870"/>
              <a:gd name="connsiteX2-15" fmla="*/ 995522 w 2131991"/>
              <a:gd name="connsiteY2-16" fmla="*/ 2355870 h 2355870"/>
              <a:gd name="connsiteX3-17" fmla="*/ 0 w 2131991"/>
              <a:gd name="connsiteY3-18" fmla="*/ 2355870 h 2355870"/>
              <a:gd name="connsiteX4-19" fmla="*/ 1423852 w 2131991"/>
              <a:gd name="connsiteY4-20" fmla="*/ 13062 h 2355870"/>
              <a:gd name="connsiteX0-21" fmla="*/ 1423852 w 2079739"/>
              <a:gd name="connsiteY0-22" fmla="*/ 0 h 2342808"/>
              <a:gd name="connsiteX1-23" fmla="*/ 2079739 w 2079739"/>
              <a:gd name="connsiteY1-24" fmla="*/ 195944 h 2342808"/>
              <a:gd name="connsiteX2-25" fmla="*/ 995522 w 2079739"/>
              <a:gd name="connsiteY2-26" fmla="*/ 2342808 h 2342808"/>
              <a:gd name="connsiteX3-27" fmla="*/ 0 w 2079739"/>
              <a:gd name="connsiteY3-28" fmla="*/ 2342808 h 2342808"/>
              <a:gd name="connsiteX4-29" fmla="*/ 1423852 w 2079739"/>
              <a:gd name="connsiteY4-30" fmla="*/ 0 h 2342808"/>
              <a:gd name="connsiteX0-31" fmla="*/ 1423852 w 2079739"/>
              <a:gd name="connsiteY0-32" fmla="*/ 0 h 2146865"/>
              <a:gd name="connsiteX1-33" fmla="*/ 2079739 w 2079739"/>
              <a:gd name="connsiteY1-34" fmla="*/ 1 h 2146865"/>
              <a:gd name="connsiteX2-35" fmla="*/ 995522 w 2079739"/>
              <a:gd name="connsiteY2-36" fmla="*/ 2146865 h 2146865"/>
              <a:gd name="connsiteX3-37" fmla="*/ 0 w 2079739"/>
              <a:gd name="connsiteY3-38" fmla="*/ 2146865 h 2146865"/>
              <a:gd name="connsiteX4-39" fmla="*/ 1423852 w 2079739"/>
              <a:gd name="connsiteY4-40" fmla="*/ 0 h 2146865"/>
              <a:gd name="connsiteX0-41" fmla="*/ 1423852 w 2079739"/>
              <a:gd name="connsiteY0-42" fmla="*/ 0 h 2146865"/>
              <a:gd name="connsiteX1-43" fmla="*/ 2079739 w 2079739"/>
              <a:gd name="connsiteY1-44" fmla="*/ 1 h 2146865"/>
              <a:gd name="connsiteX2-45" fmla="*/ 995522 w 2079739"/>
              <a:gd name="connsiteY2-46" fmla="*/ 2146865 h 2146865"/>
              <a:gd name="connsiteX3-47" fmla="*/ 0 w 2079739"/>
              <a:gd name="connsiteY3-48" fmla="*/ 2146865 h 2146865"/>
              <a:gd name="connsiteX4-49" fmla="*/ 1423852 w 2079739"/>
              <a:gd name="connsiteY4-50" fmla="*/ 0 h 21468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79739" h="2146865">
                <a:moveTo>
                  <a:pt x="1423852" y="0"/>
                </a:moveTo>
                <a:lnTo>
                  <a:pt x="2079739" y="1"/>
                </a:lnTo>
                <a:lnTo>
                  <a:pt x="995522" y="2146865"/>
                </a:lnTo>
                <a:lnTo>
                  <a:pt x="0" y="2146865"/>
                </a:lnTo>
                <a:lnTo>
                  <a:pt x="1423852" y="0"/>
                </a:lnTo>
                <a:close/>
              </a:path>
            </a:pathLst>
          </a:custGeom>
          <a:solidFill>
            <a:srgbClr val="376FFF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1449511" y="3412571"/>
            <a:ext cx="7509193" cy="2900988"/>
          </a:xfrm>
          <a:custGeom>
            <a:avLst/>
            <a:gdLst>
              <a:gd name="connsiteX0" fmla="*/ 0 w 3822700"/>
              <a:gd name="connsiteY0" fmla="*/ 0 h 3119437"/>
              <a:gd name="connsiteX1" fmla="*/ 3822700 w 3822700"/>
              <a:gd name="connsiteY1" fmla="*/ 0 h 3119437"/>
              <a:gd name="connsiteX2" fmla="*/ 3822700 w 3822700"/>
              <a:gd name="connsiteY2" fmla="*/ 3119437 h 3119437"/>
              <a:gd name="connsiteX3" fmla="*/ 0 w 3822700"/>
              <a:gd name="connsiteY3" fmla="*/ 3119437 h 3119437"/>
              <a:gd name="connsiteX4" fmla="*/ 0 w 3822700"/>
              <a:gd name="connsiteY4" fmla="*/ 0 h 3119437"/>
              <a:gd name="connsiteX0-1" fmla="*/ 0 w 7975600"/>
              <a:gd name="connsiteY0-2" fmla="*/ 0 h 3119437"/>
              <a:gd name="connsiteX1-3" fmla="*/ 7975600 w 7975600"/>
              <a:gd name="connsiteY1-4" fmla="*/ 76200 h 3119437"/>
              <a:gd name="connsiteX2-5" fmla="*/ 3822700 w 7975600"/>
              <a:gd name="connsiteY2-6" fmla="*/ 3119437 h 3119437"/>
              <a:gd name="connsiteX3-7" fmla="*/ 0 w 7975600"/>
              <a:gd name="connsiteY3-8" fmla="*/ 3119437 h 3119437"/>
              <a:gd name="connsiteX4-9" fmla="*/ 0 w 7975600"/>
              <a:gd name="connsiteY4-10" fmla="*/ 0 h 3119437"/>
              <a:gd name="connsiteX0-11" fmla="*/ 6451600 w 7975600"/>
              <a:gd name="connsiteY0-12" fmla="*/ 0 h 3043237"/>
              <a:gd name="connsiteX1-13" fmla="*/ 7975600 w 7975600"/>
              <a:gd name="connsiteY1-14" fmla="*/ 0 h 3043237"/>
              <a:gd name="connsiteX2-15" fmla="*/ 3822700 w 7975600"/>
              <a:gd name="connsiteY2-16" fmla="*/ 3043237 h 3043237"/>
              <a:gd name="connsiteX3-17" fmla="*/ 0 w 7975600"/>
              <a:gd name="connsiteY3-18" fmla="*/ 3043237 h 3043237"/>
              <a:gd name="connsiteX4-19" fmla="*/ 6451600 w 7975600"/>
              <a:gd name="connsiteY4-20" fmla="*/ 0 h 3043237"/>
              <a:gd name="connsiteX0-21" fmla="*/ 7188200 w 7975600"/>
              <a:gd name="connsiteY0-22" fmla="*/ 317500 h 3043237"/>
              <a:gd name="connsiteX1-23" fmla="*/ 7975600 w 7975600"/>
              <a:gd name="connsiteY1-24" fmla="*/ 0 h 3043237"/>
              <a:gd name="connsiteX2-25" fmla="*/ 3822700 w 7975600"/>
              <a:gd name="connsiteY2-26" fmla="*/ 3043237 h 3043237"/>
              <a:gd name="connsiteX3-27" fmla="*/ 0 w 7975600"/>
              <a:gd name="connsiteY3-28" fmla="*/ 3043237 h 3043237"/>
              <a:gd name="connsiteX4-29" fmla="*/ 7188200 w 7975600"/>
              <a:gd name="connsiteY4-30" fmla="*/ 317500 h 3043237"/>
              <a:gd name="connsiteX0-31" fmla="*/ 6756400 w 7975600"/>
              <a:gd name="connsiteY0-32" fmla="*/ 76200 h 3043237"/>
              <a:gd name="connsiteX1-33" fmla="*/ 7975600 w 7975600"/>
              <a:gd name="connsiteY1-34" fmla="*/ 0 h 3043237"/>
              <a:gd name="connsiteX2-35" fmla="*/ 3822700 w 7975600"/>
              <a:gd name="connsiteY2-36" fmla="*/ 3043237 h 3043237"/>
              <a:gd name="connsiteX3-37" fmla="*/ 0 w 7975600"/>
              <a:gd name="connsiteY3-38" fmla="*/ 3043237 h 3043237"/>
              <a:gd name="connsiteX4-39" fmla="*/ 6756400 w 7975600"/>
              <a:gd name="connsiteY4-40" fmla="*/ 76200 h 3043237"/>
              <a:gd name="connsiteX0-41" fmla="*/ 6756400 w 7061200"/>
              <a:gd name="connsiteY0-42" fmla="*/ 0 h 2967037"/>
              <a:gd name="connsiteX1-43" fmla="*/ 7061200 w 7061200"/>
              <a:gd name="connsiteY1-44" fmla="*/ 1130300 h 2967037"/>
              <a:gd name="connsiteX2-45" fmla="*/ 3822700 w 7061200"/>
              <a:gd name="connsiteY2-46" fmla="*/ 2967037 h 2967037"/>
              <a:gd name="connsiteX3-47" fmla="*/ 0 w 7061200"/>
              <a:gd name="connsiteY3-48" fmla="*/ 2967037 h 2967037"/>
              <a:gd name="connsiteX4-49" fmla="*/ 6756400 w 7061200"/>
              <a:gd name="connsiteY4-50" fmla="*/ 0 h 2967037"/>
              <a:gd name="connsiteX0-51" fmla="*/ 6756400 w 8458200"/>
              <a:gd name="connsiteY0-52" fmla="*/ 482600 h 3449637"/>
              <a:gd name="connsiteX1-53" fmla="*/ 8458200 w 8458200"/>
              <a:gd name="connsiteY1-54" fmla="*/ 0 h 3449637"/>
              <a:gd name="connsiteX2-55" fmla="*/ 3822700 w 8458200"/>
              <a:gd name="connsiteY2-56" fmla="*/ 3449637 h 3449637"/>
              <a:gd name="connsiteX3-57" fmla="*/ 0 w 8458200"/>
              <a:gd name="connsiteY3-58" fmla="*/ 3449637 h 3449637"/>
              <a:gd name="connsiteX4-59" fmla="*/ 6756400 w 8458200"/>
              <a:gd name="connsiteY4-60" fmla="*/ 482600 h 3449637"/>
              <a:gd name="connsiteX0-61" fmla="*/ 7404100 w 8458200"/>
              <a:gd name="connsiteY0-62" fmla="*/ 63500 h 3449637"/>
              <a:gd name="connsiteX1-63" fmla="*/ 8458200 w 8458200"/>
              <a:gd name="connsiteY1-64" fmla="*/ 0 h 3449637"/>
              <a:gd name="connsiteX2-65" fmla="*/ 3822700 w 8458200"/>
              <a:gd name="connsiteY2-66" fmla="*/ 3449637 h 3449637"/>
              <a:gd name="connsiteX3-67" fmla="*/ 0 w 8458200"/>
              <a:gd name="connsiteY3-68" fmla="*/ 3449637 h 3449637"/>
              <a:gd name="connsiteX4-69" fmla="*/ 7404100 w 8458200"/>
              <a:gd name="connsiteY4-70" fmla="*/ 63500 h 3449637"/>
              <a:gd name="connsiteX0-71" fmla="*/ 7416541 w 8458200"/>
              <a:gd name="connsiteY0-72" fmla="*/ 26177 h 3449637"/>
              <a:gd name="connsiteX1-73" fmla="*/ 8458200 w 8458200"/>
              <a:gd name="connsiteY1-74" fmla="*/ 0 h 3449637"/>
              <a:gd name="connsiteX2-75" fmla="*/ 3822700 w 8458200"/>
              <a:gd name="connsiteY2-76" fmla="*/ 3449637 h 3449637"/>
              <a:gd name="connsiteX3-77" fmla="*/ 0 w 8458200"/>
              <a:gd name="connsiteY3-78" fmla="*/ 3449637 h 3449637"/>
              <a:gd name="connsiteX4-79" fmla="*/ 7416541 w 8458200"/>
              <a:gd name="connsiteY4-80" fmla="*/ 26177 h 3449637"/>
              <a:gd name="connsiteX0-81" fmla="*/ 7416541 w 8414657"/>
              <a:gd name="connsiteY0-82" fmla="*/ 7516 h 3430976"/>
              <a:gd name="connsiteX1-83" fmla="*/ 8414657 w 8414657"/>
              <a:gd name="connsiteY1-84" fmla="*/ 0 h 3430976"/>
              <a:gd name="connsiteX2-85" fmla="*/ 3822700 w 8414657"/>
              <a:gd name="connsiteY2-86" fmla="*/ 3430976 h 3430976"/>
              <a:gd name="connsiteX3-87" fmla="*/ 0 w 8414657"/>
              <a:gd name="connsiteY3-88" fmla="*/ 3430976 h 3430976"/>
              <a:gd name="connsiteX4-89" fmla="*/ 7416541 w 8414657"/>
              <a:gd name="connsiteY4-90" fmla="*/ 7516 h 3430976"/>
              <a:gd name="connsiteX0-91" fmla="*/ 7428043 w 8414657"/>
              <a:gd name="connsiteY0-92" fmla="*/ 0 h 3440713"/>
              <a:gd name="connsiteX1-93" fmla="*/ 8414657 w 8414657"/>
              <a:gd name="connsiteY1-94" fmla="*/ 9737 h 3440713"/>
              <a:gd name="connsiteX2-95" fmla="*/ 3822700 w 8414657"/>
              <a:gd name="connsiteY2-96" fmla="*/ 3440713 h 3440713"/>
              <a:gd name="connsiteX3-97" fmla="*/ 0 w 8414657"/>
              <a:gd name="connsiteY3-98" fmla="*/ 3440713 h 3440713"/>
              <a:gd name="connsiteX4-99" fmla="*/ 7428043 w 8414657"/>
              <a:gd name="connsiteY4-100" fmla="*/ 0 h 3440713"/>
              <a:gd name="connsiteX0-101" fmla="*/ 7428043 w 8403155"/>
              <a:gd name="connsiteY0-102" fmla="*/ 0 h 3440713"/>
              <a:gd name="connsiteX1-103" fmla="*/ 8403155 w 8403155"/>
              <a:gd name="connsiteY1-104" fmla="*/ 9737 h 3440713"/>
              <a:gd name="connsiteX2-105" fmla="*/ 3822700 w 8403155"/>
              <a:gd name="connsiteY2-106" fmla="*/ 3440713 h 3440713"/>
              <a:gd name="connsiteX3-107" fmla="*/ 0 w 8403155"/>
              <a:gd name="connsiteY3-108" fmla="*/ 3440713 h 3440713"/>
              <a:gd name="connsiteX4-109" fmla="*/ 7428043 w 8403155"/>
              <a:gd name="connsiteY4-110" fmla="*/ 0 h 3440713"/>
              <a:gd name="connsiteX0-111" fmla="*/ 7428043 w 8408906"/>
              <a:gd name="connsiteY0-112" fmla="*/ 0 h 3440713"/>
              <a:gd name="connsiteX1-113" fmla="*/ 8408906 w 8408906"/>
              <a:gd name="connsiteY1-114" fmla="*/ 3986 h 3440713"/>
              <a:gd name="connsiteX2-115" fmla="*/ 3822700 w 8408906"/>
              <a:gd name="connsiteY2-116" fmla="*/ 3440713 h 3440713"/>
              <a:gd name="connsiteX3-117" fmla="*/ 0 w 8408906"/>
              <a:gd name="connsiteY3-118" fmla="*/ 3440713 h 3440713"/>
              <a:gd name="connsiteX4-119" fmla="*/ 7428043 w 8408906"/>
              <a:gd name="connsiteY4-120" fmla="*/ 0 h 3440713"/>
              <a:gd name="connsiteX0-121" fmla="*/ 7428043 w 8414657"/>
              <a:gd name="connsiteY0-122" fmla="*/ 1765 h 3442478"/>
              <a:gd name="connsiteX1-123" fmla="*/ 8414657 w 8414657"/>
              <a:gd name="connsiteY1-124" fmla="*/ 0 h 3442478"/>
              <a:gd name="connsiteX2-125" fmla="*/ 3822700 w 8414657"/>
              <a:gd name="connsiteY2-126" fmla="*/ 3442478 h 3442478"/>
              <a:gd name="connsiteX3-127" fmla="*/ 0 w 8414657"/>
              <a:gd name="connsiteY3-128" fmla="*/ 3442478 h 3442478"/>
              <a:gd name="connsiteX4-129" fmla="*/ 7428043 w 8414657"/>
              <a:gd name="connsiteY4-130" fmla="*/ 1765 h 34424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14657" h="3442478">
                <a:moveTo>
                  <a:pt x="7428043" y="1765"/>
                </a:moveTo>
                <a:lnTo>
                  <a:pt x="8414657" y="0"/>
                </a:lnTo>
                <a:lnTo>
                  <a:pt x="3822700" y="3442478"/>
                </a:lnTo>
                <a:lnTo>
                  <a:pt x="0" y="3442478"/>
                </a:lnTo>
                <a:lnTo>
                  <a:pt x="7428043" y="1765"/>
                </a:lnTo>
                <a:close/>
              </a:path>
            </a:pathLst>
          </a:custGeom>
          <a:solidFill>
            <a:srgbClr val="376FFF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800" dirty="0"/>
          </a:p>
        </p:txBody>
      </p:sp>
      <p:sp>
        <p:nvSpPr>
          <p:cNvPr id="29" name="椭圆 28"/>
          <p:cNvSpPr/>
          <p:nvPr>
            <p:custDataLst>
              <p:tags r:id="rId3"/>
            </p:custDataLst>
          </p:nvPr>
        </p:nvSpPr>
        <p:spPr>
          <a:xfrm>
            <a:off x="3213791" y="4556115"/>
            <a:ext cx="1273578" cy="1274167"/>
          </a:xfrm>
          <a:prstGeom prst="ellipse">
            <a:avLst/>
          </a:prstGeom>
          <a:solidFill>
            <a:srgbClr val="376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r="5400000" sx="90000" sy="-19000" rotWithShape="0">
              <a:srgbClr val="376FFF">
                <a:lumMod val="50000"/>
                <a:alpha val="15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1800" dirty="0"/>
              <a:t>             </a:t>
            </a:r>
            <a:endParaRPr lang="en-US" altLang="zh-CN" sz="1800" dirty="0"/>
          </a:p>
        </p:txBody>
      </p:sp>
      <p:sp>
        <p:nvSpPr>
          <p:cNvPr id="30" name="椭圆 29"/>
          <p:cNvSpPr/>
          <p:nvPr>
            <p:custDataLst>
              <p:tags r:id="rId4"/>
            </p:custDataLst>
          </p:nvPr>
        </p:nvSpPr>
        <p:spPr>
          <a:xfrm>
            <a:off x="4840010" y="4130697"/>
            <a:ext cx="948709" cy="948709"/>
          </a:xfrm>
          <a:prstGeom prst="ellipse">
            <a:avLst/>
          </a:prstGeom>
          <a:solidFill>
            <a:srgbClr val="376FFF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r="5400000" sx="90000" sy="-19000" rotWithShape="0">
              <a:srgbClr val="376FFF">
                <a:lumMod val="50000"/>
                <a:alpha val="15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1800" dirty="0"/>
              <a:t>             </a:t>
            </a:r>
            <a:endParaRPr lang="en-US" altLang="zh-CN" sz="1800" dirty="0"/>
          </a:p>
        </p:txBody>
      </p:sp>
      <p:sp>
        <p:nvSpPr>
          <p:cNvPr id="31" name="椭圆 30"/>
          <p:cNvSpPr/>
          <p:nvPr>
            <p:custDataLst>
              <p:tags r:id="rId5"/>
            </p:custDataLst>
          </p:nvPr>
        </p:nvSpPr>
        <p:spPr>
          <a:xfrm>
            <a:off x="6141414" y="3792504"/>
            <a:ext cx="698158" cy="698158"/>
          </a:xfrm>
          <a:prstGeom prst="ellipse">
            <a:avLst/>
          </a:prstGeom>
          <a:solidFill>
            <a:srgbClr val="376FFF">
              <a:lumMod val="95000"/>
              <a:lumOff val="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r="5400000" sx="90000" sy="-19000" rotWithShape="0">
              <a:srgbClr val="376FFF">
                <a:lumMod val="50000"/>
                <a:alpha val="15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1800" dirty="0"/>
              <a:t>             </a:t>
            </a:r>
            <a:endParaRPr lang="en-US" altLang="zh-CN" sz="1800" dirty="0"/>
          </a:p>
        </p:txBody>
      </p:sp>
      <p:sp>
        <p:nvSpPr>
          <p:cNvPr id="32" name="椭圆 31"/>
          <p:cNvSpPr/>
          <p:nvPr>
            <p:custDataLst>
              <p:tags r:id="rId6"/>
            </p:custDataLst>
          </p:nvPr>
        </p:nvSpPr>
        <p:spPr>
          <a:xfrm>
            <a:off x="7191848" y="3527621"/>
            <a:ext cx="472410" cy="472410"/>
          </a:xfrm>
          <a:prstGeom prst="ellipse">
            <a:avLst/>
          </a:prstGeom>
          <a:solidFill>
            <a:srgbClr val="376FFF">
              <a:lumMod val="80000"/>
              <a:lumOff val="20000"/>
              <a:alpha val="98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r="5400000" sx="90000" sy="-19000" rotWithShape="0">
              <a:srgbClr val="376FFF">
                <a:lumMod val="50000"/>
                <a:alpha val="15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1800" dirty="0"/>
              <a:t>             </a:t>
            </a:r>
            <a:endParaRPr lang="en-US" altLang="zh-CN" sz="1800" dirty="0"/>
          </a:p>
        </p:txBody>
      </p:sp>
      <p:sp>
        <p:nvSpPr>
          <p:cNvPr id="33" name="椭圆 32"/>
          <p:cNvSpPr/>
          <p:nvPr>
            <p:custDataLst>
              <p:tags r:id="rId7"/>
            </p:custDataLst>
          </p:nvPr>
        </p:nvSpPr>
        <p:spPr>
          <a:xfrm>
            <a:off x="8016998" y="3315715"/>
            <a:ext cx="303373" cy="303373"/>
          </a:xfrm>
          <a:prstGeom prst="ellipse">
            <a:avLst/>
          </a:prstGeom>
          <a:solidFill>
            <a:srgbClr val="376FFF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r="5400000" sx="90000" sy="-19000" rotWithShape="0">
              <a:srgbClr val="376FFF">
                <a:lumMod val="50000"/>
                <a:alpha val="15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1800" dirty="0"/>
              <a:t>             </a:t>
            </a:r>
            <a:endParaRPr lang="en-US" altLang="zh-CN" sz="1800" dirty="0"/>
          </a:p>
        </p:txBody>
      </p:sp>
      <p:sp>
        <p:nvSpPr>
          <p:cNvPr id="38" name="等腰三角形 37"/>
          <p:cNvSpPr/>
          <p:nvPr>
            <p:custDataLst>
              <p:tags r:id="rId8"/>
            </p:custDataLst>
          </p:nvPr>
        </p:nvSpPr>
        <p:spPr>
          <a:xfrm>
            <a:off x="9176060" y="944613"/>
            <a:ext cx="863623" cy="667422"/>
          </a:xfrm>
          <a:prstGeom prst="triangle">
            <a:avLst>
              <a:gd name="adj" fmla="val 82590"/>
            </a:avLst>
          </a:prstGeom>
          <a:solidFill>
            <a:srgbClr val="376FFF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cxnSp>
        <p:nvCxnSpPr>
          <p:cNvPr id="88" name="连接符: 肘形 87"/>
          <p:cNvCxnSpPr/>
          <p:nvPr>
            <p:custDataLst>
              <p:tags r:id="rId9"/>
            </p:custDataLst>
          </p:nvPr>
        </p:nvCxnSpPr>
        <p:spPr>
          <a:xfrm rot="16200000" flipH="1">
            <a:off x="3199343" y="3902738"/>
            <a:ext cx="1002407" cy="303373"/>
          </a:xfrm>
          <a:prstGeom prst="bentConnector3">
            <a:avLst>
              <a:gd name="adj1" fmla="val -274"/>
            </a:avLst>
          </a:prstGeom>
          <a:noFill/>
          <a:ln w="3175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91" name="连接符: 肘形 90"/>
          <p:cNvCxnSpPr/>
          <p:nvPr>
            <p:custDataLst>
              <p:tags r:id="rId10"/>
            </p:custDataLst>
          </p:nvPr>
        </p:nvCxnSpPr>
        <p:spPr>
          <a:xfrm rot="16200000" flipH="1">
            <a:off x="4270646" y="3091501"/>
            <a:ext cx="1775874" cy="303373"/>
          </a:xfrm>
          <a:prstGeom prst="bentConnector3">
            <a:avLst>
              <a:gd name="adj1" fmla="val 159"/>
            </a:avLst>
          </a:prstGeom>
          <a:noFill/>
          <a:ln w="3175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109" name="连接符: 肘形 108"/>
          <p:cNvCxnSpPr/>
          <p:nvPr>
            <p:custDataLst>
              <p:tags r:id="rId11"/>
            </p:custDataLst>
          </p:nvPr>
        </p:nvCxnSpPr>
        <p:spPr>
          <a:xfrm rot="16200000" flipH="1">
            <a:off x="8516797" y="3270230"/>
            <a:ext cx="60675" cy="758433"/>
          </a:xfrm>
          <a:prstGeom prst="bentConnector2">
            <a:avLst/>
          </a:prstGeom>
          <a:noFill/>
          <a:ln w="3175" cap="flat" cmpd="sng" algn="ctr">
            <a:solidFill>
              <a:srgbClr val="376FFF"/>
            </a:solidFill>
            <a:prstDash val="solid"/>
            <a:miter lim="800000"/>
            <a:headEnd type="none"/>
            <a:tailEnd type="oval"/>
          </a:ln>
          <a:effectLst/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124" name="连接符: 肘形 123"/>
          <p:cNvCxnSpPr/>
          <p:nvPr>
            <p:custDataLst>
              <p:tags r:id="rId12"/>
            </p:custDataLst>
          </p:nvPr>
        </p:nvCxnSpPr>
        <p:spPr>
          <a:xfrm rot="16200000" flipH="1">
            <a:off x="6337802" y="2439194"/>
            <a:ext cx="1874066" cy="303373"/>
          </a:xfrm>
          <a:prstGeom prst="bentConnector3">
            <a:avLst>
              <a:gd name="adj1" fmla="val -8"/>
            </a:avLst>
          </a:prstGeom>
          <a:noFill/>
          <a:ln w="3175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129" name="连接符: 肘形 128"/>
          <p:cNvCxnSpPr/>
          <p:nvPr>
            <p:custDataLst>
              <p:tags r:id="rId13"/>
            </p:custDataLst>
          </p:nvPr>
        </p:nvCxnSpPr>
        <p:spPr>
          <a:xfrm rot="16200000" flipH="1">
            <a:off x="6793721" y="4188490"/>
            <a:ext cx="151687" cy="758433"/>
          </a:xfrm>
          <a:prstGeom prst="bentConnector2">
            <a:avLst/>
          </a:prstGeom>
          <a:noFill/>
          <a:ln w="6350" cap="flat" cmpd="sng" algn="ctr">
            <a:solidFill>
              <a:srgbClr val="376FFF"/>
            </a:solidFill>
            <a:prstDash val="solid"/>
            <a:miter lim="800000"/>
            <a:headEnd type="none"/>
            <a:tailEnd type="oval"/>
          </a:ln>
          <a:effectLst/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4" name="矩形 133"/>
          <p:cNvSpPr/>
          <p:nvPr>
            <p:custDataLst>
              <p:tags r:id="rId14"/>
            </p:custDataLst>
          </p:nvPr>
        </p:nvSpPr>
        <p:spPr>
          <a:xfrm>
            <a:off x="1626614" y="3421133"/>
            <a:ext cx="1746973" cy="2692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b"/>
          <a:p>
            <a:pPr algn="r"/>
            <a:r>
              <a:rPr lang="zh-CN" altLang="en-US" sz="1800" b="1" kern="0" dirty="0">
                <a:solidFill>
                  <a:srgbClr val="084595"/>
                </a:solidFill>
                <a:latin typeface="+中文正文" charset="0"/>
              </a:rPr>
              <a:t>顶层设计规划</a:t>
            </a:r>
            <a:endParaRPr lang="zh-CN" altLang="en-US" sz="1800" b="1" kern="0" dirty="0">
              <a:solidFill>
                <a:srgbClr val="084595"/>
              </a:solidFill>
              <a:latin typeface="+中文正文" charset="0"/>
            </a:endParaRPr>
          </a:p>
        </p:txBody>
      </p:sp>
      <p:sp>
        <p:nvSpPr>
          <p:cNvPr id="135" name="矩形 134"/>
          <p:cNvSpPr/>
          <p:nvPr>
            <p:custDataLst>
              <p:tags r:id="rId15"/>
            </p:custDataLst>
          </p:nvPr>
        </p:nvSpPr>
        <p:spPr>
          <a:xfrm>
            <a:off x="1805305" y="3691255"/>
            <a:ext cx="2046605" cy="93853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t"/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一把手及高层的决心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统一愿景、统一目标、统一思想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组织机构变革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人员和资金的保障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</p:txBody>
      </p:sp>
      <p:sp>
        <p:nvSpPr>
          <p:cNvPr id="136" name="矩形 135"/>
          <p:cNvSpPr/>
          <p:nvPr>
            <p:custDataLst>
              <p:tags r:id="rId16"/>
            </p:custDataLst>
          </p:nvPr>
        </p:nvSpPr>
        <p:spPr>
          <a:xfrm>
            <a:off x="3093162" y="2223542"/>
            <a:ext cx="1746973" cy="2692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b"/>
          <a:p>
            <a:pPr algn="r"/>
            <a:r>
              <a:rPr lang="zh-CN" altLang="en-US" sz="1800" b="1" kern="0" dirty="0">
                <a:solidFill>
                  <a:srgbClr val="084595"/>
                </a:solidFill>
                <a:latin typeface="+中文正文" charset="0"/>
              </a:rPr>
              <a:t>组织机制变革</a:t>
            </a:r>
            <a:endParaRPr lang="zh-CN" altLang="en-US" sz="1800" b="1" kern="0" dirty="0">
              <a:solidFill>
                <a:srgbClr val="084595"/>
              </a:solidFill>
              <a:latin typeface="+中文正文" charset="0"/>
            </a:endParaRPr>
          </a:p>
        </p:txBody>
      </p:sp>
      <p:sp>
        <p:nvSpPr>
          <p:cNvPr id="137" name="矩形 136"/>
          <p:cNvSpPr/>
          <p:nvPr>
            <p:custDataLst>
              <p:tags r:id="rId17"/>
            </p:custDataLst>
          </p:nvPr>
        </p:nvSpPr>
        <p:spPr>
          <a:xfrm>
            <a:off x="3263265" y="2495550"/>
            <a:ext cx="2045970" cy="93853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t"/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以产品为中心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的敏捷创新团队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引入和培养数字化人才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组建</a:t>
            </a: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业务与</a:t>
            </a:r>
            <a:r>
              <a:rPr lang="en-US" altLang="zh-CN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IT</a:t>
            </a: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一体化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团队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数据治理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、</a:t>
            </a: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知识管理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等机制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</p:txBody>
      </p:sp>
      <p:sp>
        <p:nvSpPr>
          <p:cNvPr id="138" name="矩形 137"/>
          <p:cNvSpPr/>
          <p:nvPr>
            <p:custDataLst>
              <p:tags r:id="rId18"/>
            </p:custDataLst>
          </p:nvPr>
        </p:nvSpPr>
        <p:spPr>
          <a:xfrm>
            <a:off x="5223083" y="1520933"/>
            <a:ext cx="1746973" cy="2692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b"/>
          <a:p>
            <a:pPr algn="r"/>
            <a:r>
              <a:rPr lang="zh-CN" altLang="en-US" sz="1800" b="1" u="sng" kern="0" dirty="0">
                <a:solidFill>
                  <a:srgbClr val="376FFF"/>
                </a:solidFill>
                <a:latin typeface="+中文正文" charset="0"/>
              </a:rPr>
              <a:t>创新生态环境</a:t>
            </a:r>
            <a:endParaRPr lang="zh-CN" altLang="en-US" sz="1800" b="1" u="sng" kern="0" dirty="0">
              <a:solidFill>
                <a:srgbClr val="376FFF"/>
              </a:solidFill>
              <a:latin typeface="+中文正文" charset="0"/>
            </a:endParaRPr>
          </a:p>
        </p:txBody>
      </p:sp>
      <p:sp>
        <p:nvSpPr>
          <p:cNvPr id="139" name="矩形 138"/>
          <p:cNvSpPr/>
          <p:nvPr>
            <p:custDataLst>
              <p:tags r:id="rId19"/>
            </p:custDataLst>
          </p:nvPr>
        </p:nvSpPr>
        <p:spPr>
          <a:xfrm>
            <a:off x="5335270" y="1793875"/>
            <a:ext cx="2097405" cy="9372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t"/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以客户为中心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、</a:t>
            </a: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以业务结果为导向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的跨企业系统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创新的商业模式、</a:t>
            </a:r>
            <a:r>
              <a:rPr lang="en-US" altLang="zh-CN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 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产品和服务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融合共赢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的新生态系统和平台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</p:txBody>
      </p:sp>
      <p:pic>
        <p:nvPicPr>
          <p:cNvPr id="3" name="图片 5" descr="32313538333630393b32313538333731303bbdbbd7f7d2b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47169" y="4889493"/>
            <a:ext cx="606746" cy="606746"/>
          </a:xfrm>
          <a:prstGeom prst="rect">
            <a:avLst/>
          </a:prstGeom>
        </p:spPr>
      </p:pic>
      <p:sp>
        <p:nvSpPr>
          <p:cNvPr id="140" name="矩形 139"/>
          <p:cNvSpPr/>
          <p:nvPr>
            <p:custDataLst>
              <p:tags r:id="rId23"/>
            </p:custDataLst>
          </p:nvPr>
        </p:nvSpPr>
        <p:spPr>
          <a:xfrm>
            <a:off x="9006963" y="3546885"/>
            <a:ext cx="1747842" cy="2692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b"/>
          <a:p>
            <a:r>
              <a:rPr lang="en-US" altLang="zh-CN" sz="1800" b="1" kern="0" dirty="0">
                <a:solidFill>
                  <a:srgbClr val="376FFF"/>
                </a:solidFill>
                <a:latin typeface="+中文正文" charset="0"/>
              </a:rPr>
              <a:t> </a:t>
            </a:r>
            <a:r>
              <a:rPr lang="zh-CN" altLang="en-US" sz="1800" b="1" u="sng" kern="0" dirty="0">
                <a:solidFill>
                  <a:srgbClr val="376FFF"/>
                </a:solidFill>
                <a:latin typeface="+中文正文" charset="0"/>
              </a:rPr>
              <a:t>数字平台建设</a:t>
            </a:r>
            <a:endParaRPr lang="zh-CN" altLang="en-US" sz="1800" b="1" u="sng" kern="0" dirty="0">
              <a:solidFill>
                <a:srgbClr val="376FFF"/>
              </a:solidFill>
              <a:latin typeface="+中文正文" charset="0"/>
            </a:endParaRPr>
          </a:p>
        </p:txBody>
      </p:sp>
      <p:sp>
        <p:nvSpPr>
          <p:cNvPr id="141" name="矩形 140"/>
          <p:cNvSpPr/>
          <p:nvPr>
            <p:custDataLst>
              <p:tags r:id="rId24"/>
            </p:custDataLst>
          </p:nvPr>
        </p:nvSpPr>
        <p:spPr>
          <a:xfrm>
            <a:off x="9006840" y="3818890"/>
            <a:ext cx="2254885" cy="93853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t"/>
          <a:p>
            <a:pPr marL="171450" indent="-171450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打造整合</a:t>
            </a:r>
            <a:r>
              <a:rPr lang="en-US" altLang="zh-CN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 loT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、</a:t>
            </a: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大数据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、</a:t>
            </a:r>
            <a:r>
              <a:rPr lang="en-US" altLang="zh-CN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AI</a:t>
            </a:r>
            <a:r>
              <a:rPr lang="en-US" altLang="zh-CN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 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等新</a:t>
            </a:r>
            <a:r>
              <a:rPr lang="en-US" altLang="zh-CN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 ICT 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业务能力的数字平台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基于</a:t>
            </a: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数字平台</a:t>
            </a: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构建</a:t>
            </a: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企业数据底座</a:t>
            </a:r>
            <a:endParaRPr lang="zh-CN" altLang="en-US" sz="1000" u="sng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</p:txBody>
      </p:sp>
      <p:sp>
        <p:nvSpPr>
          <p:cNvPr id="142" name="矩形 141"/>
          <p:cNvSpPr/>
          <p:nvPr>
            <p:custDataLst>
              <p:tags r:id="rId25"/>
            </p:custDataLst>
          </p:nvPr>
        </p:nvSpPr>
        <p:spPr>
          <a:xfrm>
            <a:off x="7328838" y="4511700"/>
            <a:ext cx="1747842" cy="2692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b"/>
          <a:p>
            <a:r>
              <a:rPr lang="en-US" altLang="zh-CN" sz="1800" b="1" kern="0" dirty="0">
                <a:solidFill>
                  <a:srgbClr val="376FFF"/>
                </a:solidFill>
                <a:latin typeface="+中文正文" charset="0"/>
              </a:rPr>
              <a:t> </a:t>
            </a:r>
            <a:r>
              <a:rPr lang="zh-CN" altLang="en-US" sz="1800" b="1" kern="0" dirty="0">
                <a:solidFill>
                  <a:srgbClr val="084595"/>
                </a:solidFill>
                <a:latin typeface="+中文正文" charset="0"/>
              </a:rPr>
              <a:t>业务模式升级</a:t>
            </a:r>
            <a:endParaRPr lang="zh-CN" altLang="en-US" sz="1800" b="1" kern="0" dirty="0">
              <a:solidFill>
                <a:srgbClr val="084595"/>
              </a:solidFill>
              <a:latin typeface="+中文正文" charset="0"/>
            </a:endParaRPr>
          </a:p>
        </p:txBody>
      </p:sp>
      <p:sp>
        <p:nvSpPr>
          <p:cNvPr id="143" name="矩形 142"/>
          <p:cNvSpPr/>
          <p:nvPr>
            <p:custDataLst>
              <p:tags r:id="rId26"/>
            </p:custDataLst>
          </p:nvPr>
        </p:nvSpPr>
        <p:spPr>
          <a:xfrm>
            <a:off x="7328838" y="4784610"/>
            <a:ext cx="1680688" cy="9383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0" tIns="0" rIns="0" bIns="0" rtlCol="0" anchor="t"/>
          <a:p>
            <a:pPr marL="171450" indent="-171450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从例行管理到</a:t>
            </a: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例外监控</a:t>
            </a:r>
            <a:endParaRPr lang="zh-CN" altLang="en-US" sz="1000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  <a:p>
            <a:pPr marL="171450" indent="-171450">
              <a:lnSpc>
                <a:spcPct val="1200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从流程驱动到</a:t>
            </a:r>
            <a:r>
              <a:rPr lang="zh-CN" altLang="en-US" sz="1000" u="sng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中文正文" charset="0"/>
                <a:sym typeface="+mn-ea"/>
              </a:rPr>
              <a:t>数据驱动</a:t>
            </a:r>
            <a:endParaRPr lang="zh-CN" altLang="en-US" sz="1000" u="sng" kern="0" dirty="0">
              <a:solidFill>
                <a:srgbClr val="000000">
                  <a:lumMod val="85000"/>
                  <a:lumOff val="15000"/>
                </a:srgbClr>
              </a:solidFill>
              <a:latin typeface="+中文正文" charset="0"/>
              <a:sym typeface="+mn-ea"/>
            </a:endParaRPr>
          </a:p>
        </p:txBody>
      </p:sp>
      <p:pic>
        <p:nvPicPr>
          <p:cNvPr id="6" name="图片 12" descr="32313538333630393b32313538333731393bcbd1cbf7bfceb3cc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91515" y="4382202"/>
            <a:ext cx="446188" cy="446188"/>
          </a:xfrm>
          <a:prstGeom prst="rect">
            <a:avLst/>
          </a:prstGeom>
        </p:spPr>
      </p:pic>
      <p:pic>
        <p:nvPicPr>
          <p:cNvPr id="4" name="图片 8" descr="32313538333630393b32313538333731333bbdb1d1a7bdf0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7968" y="3406684"/>
            <a:ext cx="121349" cy="121349"/>
          </a:xfrm>
          <a:prstGeom prst="rect">
            <a:avLst/>
          </a:prstGeom>
        </p:spPr>
      </p:pic>
      <p:pic>
        <p:nvPicPr>
          <p:cNvPr id="5" name="图片 9" descr="32313538333630393b32313538333731363bd1a7cfb0d0a1d7e9"/>
          <p:cNvPicPr/>
          <p:nvPr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14257" y="3990497"/>
            <a:ext cx="351913" cy="302341"/>
          </a:xfrm>
          <a:prstGeom prst="rect">
            <a:avLst/>
          </a:prstGeom>
        </p:spPr>
      </p:pic>
      <p:pic>
        <p:nvPicPr>
          <p:cNvPr id="7" name="图片 15" descr="32313538333630393b32313538333732333bbfceb3ccc5c5d0d0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323487" y="3658724"/>
            <a:ext cx="209960" cy="209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椭圆 150"/>
          <p:cNvSpPr/>
          <p:nvPr/>
        </p:nvSpPr>
        <p:spPr>
          <a:xfrm>
            <a:off x="8321151" y="1884142"/>
            <a:ext cx="811356" cy="811356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266700" dist="127000" dir="2700000" algn="tl" rotWithShape="0">
              <a:srgbClr val="486FFA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3025433" y="1836517"/>
            <a:ext cx="811356" cy="811356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266700" dist="127000" dir="2700000" algn="tl" rotWithShape="0">
              <a:srgbClr val="486FFA">
                <a:alpha val="5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800" kern="0" dirty="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190" name="组合 189"/>
          <p:cNvGrpSpPr/>
          <p:nvPr/>
        </p:nvGrpSpPr>
        <p:grpSpPr>
          <a:xfrm>
            <a:off x="3264535" y="2120900"/>
            <a:ext cx="301625" cy="368935"/>
            <a:chOff x="3314707" y="2308313"/>
            <a:chExt cx="301388" cy="353335"/>
          </a:xfrm>
        </p:grpSpPr>
        <p:sp>
          <p:nvSpPr>
            <p:cNvPr id="191" name="任意多边形: 形状 74"/>
            <p:cNvSpPr/>
            <p:nvPr/>
          </p:nvSpPr>
          <p:spPr>
            <a:xfrm>
              <a:off x="3314707" y="2308313"/>
              <a:ext cx="259618" cy="255632"/>
            </a:xfrm>
            <a:custGeom>
              <a:avLst/>
              <a:gdLst>
                <a:gd name="connsiteX0" fmla="*/ 642548 w 1338771"/>
                <a:gd name="connsiteY0" fmla="*/ 0 h 1318214"/>
                <a:gd name="connsiteX1" fmla="*/ 696203 w 1338771"/>
                <a:gd name="connsiteY1" fmla="*/ 0 h 1318214"/>
                <a:gd name="connsiteX2" fmla="*/ 803572 w 1338771"/>
                <a:gd name="connsiteY2" fmla="*/ 105663 h 1318214"/>
                <a:gd name="connsiteX3" fmla="*/ 803572 w 1338771"/>
                <a:gd name="connsiteY3" fmla="*/ 176700 h 1318214"/>
                <a:gd name="connsiteX4" fmla="*/ 925248 w 1338771"/>
                <a:gd name="connsiteY4" fmla="*/ 226803 h 1318214"/>
                <a:gd name="connsiteX5" fmla="*/ 987098 w 1338771"/>
                <a:gd name="connsiteY5" fmla="*/ 166005 h 1318214"/>
                <a:gd name="connsiteX6" fmla="*/ 1138935 w 1338771"/>
                <a:gd name="connsiteY6" fmla="*/ 166005 h 1318214"/>
                <a:gd name="connsiteX7" fmla="*/ 1176834 w 1338771"/>
                <a:gd name="connsiteY7" fmla="*/ 203448 h 1318214"/>
                <a:gd name="connsiteX8" fmla="*/ 1176834 w 1338771"/>
                <a:gd name="connsiteY8" fmla="*/ 352963 h 1318214"/>
                <a:gd name="connsiteX9" fmla="*/ 1113814 w 1338771"/>
                <a:gd name="connsiteY9" fmla="*/ 414932 h 1318214"/>
                <a:gd name="connsiteX10" fmla="*/ 1161357 w 1338771"/>
                <a:gd name="connsiteY10" fmla="*/ 530159 h 1318214"/>
                <a:gd name="connsiteX11" fmla="*/ 1231342 w 1338771"/>
                <a:gd name="connsiteY11" fmla="*/ 530159 h 1318214"/>
                <a:gd name="connsiteX12" fmla="*/ 1338771 w 1338771"/>
                <a:gd name="connsiteY12" fmla="*/ 635960 h 1318214"/>
                <a:gd name="connsiteX13" fmla="*/ 1338771 w 1338771"/>
                <a:gd name="connsiteY13" fmla="*/ 688861 h 1318214"/>
                <a:gd name="connsiteX14" fmla="*/ 1231342 w 1338771"/>
                <a:gd name="connsiteY14" fmla="*/ 794544 h 1318214"/>
                <a:gd name="connsiteX15" fmla="*/ 1160543 w 1338771"/>
                <a:gd name="connsiteY15" fmla="*/ 794544 h 1318214"/>
                <a:gd name="connsiteX16" fmla="*/ 1111254 w 1338771"/>
                <a:gd name="connsiteY16" fmla="*/ 910703 h 1318214"/>
                <a:gd name="connsiteX17" fmla="*/ 1176834 w 1338771"/>
                <a:gd name="connsiteY17" fmla="*/ 975232 h 1318214"/>
                <a:gd name="connsiteX18" fmla="*/ 1176834 w 1338771"/>
                <a:gd name="connsiteY18" fmla="*/ 1124747 h 1318214"/>
                <a:gd name="connsiteX19" fmla="*/ 1138935 w 1338771"/>
                <a:gd name="connsiteY19" fmla="*/ 1162071 h 1318214"/>
                <a:gd name="connsiteX20" fmla="*/ 987078 w 1338771"/>
                <a:gd name="connsiteY20" fmla="*/ 1162091 h 1318214"/>
                <a:gd name="connsiteX21" fmla="*/ 921041 w 1338771"/>
                <a:gd name="connsiteY21" fmla="*/ 1097205 h 1318214"/>
                <a:gd name="connsiteX22" fmla="*/ 803552 w 1338771"/>
                <a:gd name="connsiteY22" fmla="*/ 1144749 h 1318214"/>
                <a:gd name="connsiteX23" fmla="*/ 803552 w 1338771"/>
                <a:gd name="connsiteY23" fmla="*/ 1212531 h 1318214"/>
                <a:gd name="connsiteX24" fmla="*/ 696183 w 1338771"/>
                <a:gd name="connsiteY24" fmla="*/ 1318214 h 1318214"/>
                <a:gd name="connsiteX25" fmla="*/ 642528 w 1338771"/>
                <a:gd name="connsiteY25" fmla="*/ 1318214 h 1318214"/>
                <a:gd name="connsiteX26" fmla="*/ 535159 w 1338771"/>
                <a:gd name="connsiteY26" fmla="*/ 1212531 h 1318214"/>
                <a:gd name="connsiteX27" fmla="*/ 535159 w 1338771"/>
                <a:gd name="connsiteY27" fmla="*/ 1144749 h 1318214"/>
                <a:gd name="connsiteX28" fmla="*/ 417611 w 1338771"/>
                <a:gd name="connsiteY28" fmla="*/ 1097205 h 1318214"/>
                <a:gd name="connsiteX29" fmla="*/ 351693 w 1338771"/>
                <a:gd name="connsiteY29" fmla="*/ 1162091 h 1318214"/>
                <a:gd name="connsiteX30" fmla="*/ 199856 w 1338771"/>
                <a:gd name="connsiteY30" fmla="*/ 1162091 h 1318214"/>
                <a:gd name="connsiteX31" fmla="*/ 161897 w 1338771"/>
                <a:gd name="connsiteY31" fmla="*/ 1124767 h 1318214"/>
                <a:gd name="connsiteX32" fmla="*/ 161897 w 1338771"/>
                <a:gd name="connsiteY32" fmla="*/ 975252 h 1318214"/>
                <a:gd name="connsiteX33" fmla="*/ 227418 w 1338771"/>
                <a:gd name="connsiteY33" fmla="*/ 910723 h 1318214"/>
                <a:gd name="connsiteX34" fmla="*/ 178228 w 1338771"/>
                <a:gd name="connsiteY34" fmla="*/ 794564 h 1318214"/>
                <a:gd name="connsiteX35" fmla="*/ 107369 w 1338771"/>
                <a:gd name="connsiteY35" fmla="*/ 794564 h 1318214"/>
                <a:gd name="connsiteX36" fmla="*/ 0 w 1338771"/>
                <a:gd name="connsiteY36" fmla="*/ 688881 h 1318214"/>
                <a:gd name="connsiteX37" fmla="*/ 0 w 1338771"/>
                <a:gd name="connsiteY37" fmla="*/ 635980 h 1318214"/>
                <a:gd name="connsiteX38" fmla="*/ 107389 w 1338771"/>
                <a:gd name="connsiteY38" fmla="*/ 530179 h 1318214"/>
                <a:gd name="connsiteX39" fmla="*/ 177434 w 1338771"/>
                <a:gd name="connsiteY39" fmla="*/ 530179 h 1318214"/>
                <a:gd name="connsiteX40" fmla="*/ 224938 w 1338771"/>
                <a:gd name="connsiteY40" fmla="*/ 414952 h 1318214"/>
                <a:gd name="connsiteX41" fmla="*/ 161917 w 1338771"/>
                <a:gd name="connsiteY41" fmla="*/ 352983 h 1318214"/>
                <a:gd name="connsiteX42" fmla="*/ 161917 w 1338771"/>
                <a:gd name="connsiteY42" fmla="*/ 203468 h 1318214"/>
                <a:gd name="connsiteX43" fmla="*/ 199876 w 1338771"/>
                <a:gd name="connsiteY43" fmla="*/ 166024 h 1318214"/>
                <a:gd name="connsiteX44" fmla="*/ 351713 w 1338771"/>
                <a:gd name="connsiteY44" fmla="*/ 166024 h 1318214"/>
                <a:gd name="connsiteX45" fmla="*/ 413444 w 1338771"/>
                <a:gd name="connsiteY45" fmla="*/ 226823 h 1318214"/>
                <a:gd name="connsiteX46" fmla="*/ 535179 w 1338771"/>
                <a:gd name="connsiteY46" fmla="*/ 176720 h 1318214"/>
                <a:gd name="connsiteX47" fmla="*/ 535179 w 1338771"/>
                <a:gd name="connsiteY47" fmla="*/ 105683 h 1318214"/>
                <a:gd name="connsiteX48" fmla="*/ 642548 w 1338771"/>
                <a:gd name="connsiteY48" fmla="*/ 0 h 1318214"/>
                <a:gd name="connsiteX49" fmla="*/ 669395 w 1338771"/>
                <a:gd name="connsiteY49" fmla="*/ 373342 h 1318214"/>
                <a:gd name="connsiteX50" fmla="*/ 374076 w 1338771"/>
                <a:gd name="connsiteY50" fmla="*/ 664117 h 1318214"/>
                <a:gd name="connsiteX51" fmla="*/ 669395 w 1338771"/>
                <a:gd name="connsiteY51" fmla="*/ 954774 h 1318214"/>
                <a:gd name="connsiteX52" fmla="*/ 964656 w 1338771"/>
                <a:gd name="connsiteY52" fmla="*/ 664117 h 1318214"/>
                <a:gd name="connsiteX53" fmla="*/ 669395 w 1338771"/>
                <a:gd name="connsiteY53" fmla="*/ 373342 h 131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38771" h="1318214">
                  <a:moveTo>
                    <a:pt x="642548" y="0"/>
                  </a:moveTo>
                  <a:lnTo>
                    <a:pt x="696203" y="0"/>
                  </a:lnTo>
                  <a:cubicBezTo>
                    <a:pt x="755493" y="0"/>
                    <a:pt x="803572" y="47325"/>
                    <a:pt x="803572" y="105663"/>
                  </a:cubicBezTo>
                  <a:lnTo>
                    <a:pt x="803572" y="176700"/>
                  </a:lnTo>
                  <a:cubicBezTo>
                    <a:pt x="846710" y="188328"/>
                    <a:pt x="887527" y="205174"/>
                    <a:pt x="925248" y="226803"/>
                  </a:cubicBezTo>
                  <a:lnTo>
                    <a:pt x="987098" y="166005"/>
                  </a:lnTo>
                  <a:cubicBezTo>
                    <a:pt x="1028946" y="124732"/>
                    <a:pt x="1096967" y="124732"/>
                    <a:pt x="1138935" y="166005"/>
                  </a:cubicBezTo>
                  <a:lnTo>
                    <a:pt x="1176834" y="203448"/>
                  </a:lnTo>
                  <a:cubicBezTo>
                    <a:pt x="1218802" y="244602"/>
                    <a:pt x="1218802" y="311571"/>
                    <a:pt x="1176834" y="352963"/>
                  </a:cubicBezTo>
                  <a:lnTo>
                    <a:pt x="1113814" y="414932"/>
                  </a:lnTo>
                  <a:cubicBezTo>
                    <a:pt x="1134391" y="450867"/>
                    <a:pt x="1150305" y="489580"/>
                    <a:pt x="1161357" y="530159"/>
                  </a:cubicBezTo>
                  <a:lnTo>
                    <a:pt x="1231342" y="530159"/>
                  </a:lnTo>
                  <a:cubicBezTo>
                    <a:pt x="1290633" y="530159"/>
                    <a:pt x="1338771" y="577603"/>
                    <a:pt x="1338771" y="635960"/>
                  </a:cubicBezTo>
                  <a:lnTo>
                    <a:pt x="1338771" y="688861"/>
                  </a:lnTo>
                  <a:cubicBezTo>
                    <a:pt x="1338771" y="747219"/>
                    <a:pt x="1290633" y="794544"/>
                    <a:pt x="1231342" y="794544"/>
                  </a:cubicBezTo>
                  <a:lnTo>
                    <a:pt x="1160543" y="794544"/>
                  </a:lnTo>
                  <a:cubicBezTo>
                    <a:pt x="1148916" y="835717"/>
                    <a:pt x="1132406" y="874550"/>
                    <a:pt x="1111254" y="910703"/>
                  </a:cubicBezTo>
                  <a:lnTo>
                    <a:pt x="1176834" y="975232"/>
                  </a:lnTo>
                  <a:cubicBezTo>
                    <a:pt x="1218802" y="1016505"/>
                    <a:pt x="1218802" y="1083474"/>
                    <a:pt x="1176834" y="1124747"/>
                  </a:cubicBezTo>
                  <a:lnTo>
                    <a:pt x="1138935" y="1162071"/>
                  </a:lnTo>
                  <a:cubicBezTo>
                    <a:pt x="1096967" y="1203364"/>
                    <a:pt x="1028946" y="1203364"/>
                    <a:pt x="987078" y="1162091"/>
                  </a:cubicBezTo>
                  <a:lnTo>
                    <a:pt x="921041" y="1097205"/>
                  </a:lnTo>
                  <a:cubicBezTo>
                    <a:pt x="884471" y="1117663"/>
                    <a:pt x="845123" y="1133696"/>
                    <a:pt x="803552" y="1144749"/>
                  </a:cubicBezTo>
                  <a:lnTo>
                    <a:pt x="803552" y="1212531"/>
                  </a:lnTo>
                  <a:cubicBezTo>
                    <a:pt x="803552" y="1270889"/>
                    <a:pt x="755473" y="1318214"/>
                    <a:pt x="696183" y="1318214"/>
                  </a:cubicBezTo>
                  <a:lnTo>
                    <a:pt x="642528" y="1318214"/>
                  </a:lnTo>
                  <a:cubicBezTo>
                    <a:pt x="583238" y="1318214"/>
                    <a:pt x="535159" y="1270889"/>
                    <a:pt x="535159" y="1212531"/>
                  </a:cubicBezTo>
                  <a:lnTo>
                    <a:pt x="535159" y="1144749"/>
                  </a:lnTo>
                  <a:cubicBezTo>
                    <a:pt x="493648" y="1133716"/>
                    <a:pt x="454240" y="1117663"/>
                    <a:pt x="417611" y="1097205"/>
                  </a:cubicBezTo>
                  <a:lnTo>
                    <a:pt x="351693" y="1162091"/>
                  </a:lnTo>
                  <a:cubicBezTo>
                    <a:pt x="309785" y="1203364"/>
                    <a:pt x="241764" y="1203364"/>
                    <a:pt x="199856" y="1162091"/>
                  </a:cubicBezTo>
                  <a:lnTo>
                    <a:pt x="161897" y="1124767"/>
                  </a:lnTo>
                  <a:cubicBezTo>
                    <a:pt x="119989" y="1083494"/>
                    <a:pt x="119989" y="1016525"/>
                    <a:pt x="161897" y="975252"/>
                  </a:cubicBezTo>
                  <a:lnTo>
                    <a:pt x="227418" y="910723"/>
                  </a:lnTo>
                  <a:cubicBezTo>
                    <a:pt x="206305" y="874550"/>
                    <a:pt x="189736" y="835717"/>
                    <a:pt x="178228" y="794564"/>
                  </a:cubicBezTo>
                  <a:lnTo>
                    <a:pt x="107369" y="794564"/>
                  </a:lnTo>
                  <a:cubicBezTo>
                    <a:pt x="48019" y="794564"/>
                    <a:pt x="0" y="747239"/>
                    <a:pt x="0" y="688881"/>
                  </a:cubicBezTo>
                  <a:lnTo>
                    <a:pt x="0" y="635980"/>
                  </a:lnTo>
                  <a:cubicBezTo>
                    <a:pt x="0" y="577603"/>
                    <a:pt x="48019" y="530179"/>
                    <a:pt x="107389" y="530179"/>
                  </a:cubicBezTo>
                  <a:lnTo>
                    <a:pt x="177434" y="530179"/>
                  </a:lnTo>
                  <a:cubicBezTo>
                    <a:pt x="188486" y="489600"/>
                    <a:pt x="204420" y="450887"/>
                    <a:pt x="224938" y="414952"/>
                  </a:cubicBezTo>
                  <a:lnTo>
                    <a:pt x="161917" y="352983"/>
                  </a:lnTo>
                  <a:cubicBezTo>
                    <a:pt x="120009" y="311591"/>
                    <a:pt x="120009" y="244622"/>
                    <a:pt x="161917" y="203468"/>
                  </a:cubicBezTo>
                  <a:lnTo>
                    <a:pt x="199876" y="166024"/>
                  </a:lnTo>
                  <a:cubicBezTo>
                    <a:pt x="241784" y="124751"/>
                    <a:pt x="309805" y="124751"/>
                    <a:pt x="351713" y="166024"/>
                  </a:cubicBezTo>
                  <a:lnTo>
                    <a:pt x="413444" y="226823"/>
                  </a:lnTo>
                  <a:cubicBezTo>
                    <a:pt x="451244" y="205214"/>
                    <a:pt x="492041" y="188347"/>
                    <a:pt x="535179" y="176720"/>
                  </a:cubicBezTo>
                  <a:lnTo>
                    <a:pt x="535179" y="105683"/>
                  </a:lnTo>
                  <a:cubicBezTo>
                    <a:pt x="535179" y="47325"/>
                    <a:pt x="583258" y="0"/>
                    <a:pt x="642548" y="0"/>
                  </a:cubicBezTo>
                  <a:close/>
                  <a:moveTo>
                    <a:pt x="669395" y="373342"/>
                  </a:moveTo>
                  <a:cubicBezTo>
                    <a:pt x="506328" y="373342"/>
                    <a:pt x="374076" y="503431"/>
                    <a:pt x="374076" y="664117"/>
                  </a:cubicBezTo>
                  <a:cubicBezTo>
                    <a:pt x="374076" y="824546"/>
                    <a:pt x="506328" y="954774"/>
                    <a:pt x="669395" y="954774"/>
                  </a:cubicBezTo>
                  <a:cubicBezTo>
                    <a:pt x="832463" y="954774"/>
                    <a:pt x="964656" y="824566"/>
                    <a:pt x="964656" y="664117"/>
                  </a:cubicBezTo>
                  <a:cubicBezTo>
                    <a:pt x="964656" y="503450"/>
                    <a:pt x="832463" y="373342"/>
                    <a:pt x="669395" y="373342"/>
                  </a:cubicBezTo>
                  <a:close/>
                </a:path>
              </a:pathLst>
            </a:custGeom>
            <a:solidFill>
              <a:srgbClr val="414143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92" name="任意多边形: 形状 75"/>
            <p:cNvSpPr/>
            <p:nvPr/>
          </p:nvSpPr>
          <p:spPr>
            <a:xfrm>
              <a:off x="3418486" y="2410811"/>
              <a:ext cx="52051" cy="51270"/>
            </a:xfrm>
            <a:custGeom>
              <a:avLst/>
              <a:gdLst>
                <a:gd name="connsiteX0" fmla="*/ 134236 w 268413"/>
                <a:gd name="connsiteY0" fmla="*/ 0 h 264384"/>
                <a:gd name="connsiteX1" fmla="*/ 268413 w 268413"/>
                <a:gd name="connsiteY1" fmla="*/ 132192 h 264384"/>
                <a:gd name="connsiteX2" fmla="*/ 134236 w 268413"/>
                <a:gd name="connsiteY2" fmla="*/ 264384 h 264384"/>
                <a:gd name="connsiteX3" fmla="*/ 0 w 268413"/>
                <a:gd name="connsiteY3" fmla="*/ 132192 h 264384"/>
                <a:gd name="connsiteX4" fmla="*/ 134236 w 268413"/>
                <a:gd name="connsiteY4" fmla="*/ 0 h 26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413" h="264384">
                  <a:moveTo>
                    <a:pt x="134236" y="0"/>
                  </a:moveTo>
                  <a:cubicBezTo>
                    <a:pt x="208369" y="0"/>
                    <a:pt x="268413" y="59290"/>
                    <a:pt x="268413" y="132192"/>
                  </a:cubicBezTo>
                  <a:cubicBezTo>
                    <a:pt x="268413" y="205213"/>
                    <a:pt x="208349" y="264384"/>
                    <a:pt x="134236" y="264384"/>
                  </a:cubicBezTo>
                  <a:cubicBezTo>
                    <a:pt x="60044" y="264384"/>
                    <a:pt x="0" y="205213"/>
                    <a:pt x="0" y="132192"/>
                  </a:cubicBezTo>
                  <a:cubicBezTo>
                    <a:pt x="0" y="59290"/>
                    <a:pt x="60064" y="0"/>
                    <a:pt x="134236" y="0"/>
                  </a:cubicBezTo>
                  <a:close/>
                </a:path>
              </a:pathLst>
            </a:custGeom>
            <a:solidFill>
              <a:srgbClr val="486FFA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93" name="任意多边形: 形状 76"/>
            <p:cNvSpPr/>
            <p:nvPr/>
          </p:nvSpPr>
          <p:spPr>
            <a:xfrm>
              <a:off x="3490174" y="2537666"/>
              <a:ext cx="125921" cy="123982"/>
            </a:xfrm>
            <a:custGeom>
              <a:avLst/>
              <a:gdLst>
                <a:gd name="connsiteX0" fmla="*/ 311690 w 649335"/>
                <a:gd name="connsiteY0" fmla="*/ 0 h 639334"/>
                <a:gd name="connsiteX1" fmla="*/ 337744 w 649335"/>
                <a:gd name="connsiteY1" fmla="*/ 0 h 639334"/>
                <a:gd name="connsiteX2" fmla="*/ 389831 w 649335"/>
                <a:gd name="connsiteY2" fmla="*/ 51274 h 639334"/>
                <a:gd name="connsiteX3" fmla="*/ 389831 w 649335"/>
                <a:gd name="connsiteY3" fmla="*/ 85681 h 639334"/>
                <a:gd name="connsiteX4" fmla="*/ 448784 w 649335"/>
                <a:gd name="connsiteY4" fmla="*/ 109989 h 639334"/>
                <a:gd name="connsiteX5" fmla="*/ 478667 w 649335"/>
                <a:gd name="connsiteY5" fmla="*/ 80463 h 639334"/>
                <a:gd name="connsiteX6" fmla="*/ 552383 w 649335"/>
                <a:gd name="connsiteY6" fmla="*/ 80463 h 639334"/>
                <a:gd name="connsiteX7" fmla="*/ 570758 w 649335"/>
                <a:gd name="connsiteY7" fmla="*/ 98599 h 639334"/>
                <a:gd name="connsiteX8" fmla="*/ 570758 w 649335"/>
                <a:gd name="connsiteY8" fmla="*/ 171144 h 639334"/>
                <a:gd name="connsiteX9" fmla="*/ 540299 w 649335"/>
                <a:gd name="connsiteY9" fmla="*/ 201265 h 639334"/>
                <a:gd name="connsiteX10" fmla="*/ 563317 w 649335"/>
                <a:gd name="connsiteY10" fmla="*/ 257182 h 639334"/>
                <a:gd name="connsiteX11" fmla="*/ 597267 w 649335"/>
                <a:gd name="connsiteY11" fmla="*/ 257182 h 639334"/>
                <a:gd name="connsiteX12" fmla="*/ 649335 w 649335"/>
                <a:gd name="connsiteY12" fmla="*/ 308456 h 639334"/>
                <a:gd name="connsiteX13" fmla="*/ 649335 w 649335"/>
                <a:gd name="connsiteY13" fmla="*/ 334033 h 639334"/>
                <a:gd name="connsiteX14" fmla="*/ 597248 w 649335"/>
                <a:gd name="connsiteY14" fmla="*/ 385307 h 639334"/>
                <a:gd name="connsiteX15" fmla="*/ 562840 w 649335"/>
                <a:gd name="connsiteY15" fmla="*/ 385307 h 639334"/>
                <a:gd name="connsiteX16" fmla="*/ 539009 w 649335"/>
                <a:gd name="connsiteY16" fmla="*/ 441700 h 639334"/>
                <a:gd name="connsiteX17" fmla="*/ 570758 w 649335"/>
                <a:gd name="connsiteY17" fmla="*/ 472972 h 639334"/>
                <a:gd name="connsiteX18" fmla="*/ 570758 w 649335"/>
                <a:gd name="connsiteY18" fmla="*/ 545517 h 639334"/>
                <a:gd name="connsiteX19" fmla="*/ 552383 w 649335"/>
                <a:gd name="connsiteY19" fmla="*/ 563535 h 639334"/>
                <a:gd name="connsiteX20" fmla="*/ 478667 w 649335"/>
                <a:gd name="connsiteY20" fmla="*/ 563535 h 639334"/>
                <a:gd name="connsiteX21" fmla="*/ 446820 w 649335"/>
                <a:gd name="connsiteY21" fmla="*/ 532143 h 639334"/>
                <a:gd name="connsiteX22" fmla="*/ 389851 w 649335"/>
                <a:gd name="connsiteY22" fmla="*/ 555161 h 639334"/>
                <a:gd name="connsiteX23" fmla="*/ 389851 w 649335"/>
                <a:gd name="connsiteY23" fmla="*/ 588060 h 639334"/>
                <a:gd name="connsiteX24" fmla="*/ 337764 w 649335"/>
                <a:gd name="connsiteY24" fmla="*/ 639334 h 639334"/>
                <a:gd name="connsiteX25" fmla="*/ 311710 w 649335"/>
                <a:gd name="connsiteY25" fmla="*/ 639334 h 639334"/>
                <a:gd name="connsiteX26" fmla="*/ 259623 w 649335"/>
                <a:gd name="connsiteY26" fmla="*/ 588060 h 639334"/>
                <a:gd name="connsiteX27" fmla="*/ 259623 w 649335"/>
                <a:gd name="connsiteY27" fmla="*/ 555161 h 639334"/>
                <a:gd name="connsiteX28" fmla="*/ 202655 w 649335"/>
                <a:gd name="connsiteY28" fmla="*/ 532143 h 639334"/>
                <a:gd name="connsiteX29" fmla="*/ 170569 w 649335"/>
                <a:gd name="connsiteY29" fmla="*/ 563535 h 639334"/>
                <a:gd name="connsiteX30" fmla="*/ 96972 w 649335"/>
                <a:gd name="connsiteY30" fmla="*/ 563535 h 639334"/>
                <a:gd name="connsiteX31" fmla="*/ 78479 w 649335"/>
                <a:gd name="connsiteY31" fmla="*/ 545517 h 639334"/>
                <a:gd name="connsiteX32" fmla="*/ 78479 w 649335"/>
                <a:gd name="connsiteY32" fmla="*/ 472972 h 639334"/>
                <a:gd name="connsiteX33" fmla="*/ 110326 w 649335"/>
                <a:gd name="connsiteY33" fmla="*/ 441700 h 639334"/>
                <a:gd name="connsiteX34" fmla="*/ 86495 w 649335"/>
                <a:gd name="connsiteY34" fmla="*/ 385307 h 639334"/>
                <a:gd name="connsiteX35" fmla="*/ 52088 w 649335"/>
                <a:gd name="connsiteY35" fmla="*/ 385307 h 639334"/>
                <a:gd name="connsiteX36" fmla="*/ 0 w 649335"/>
                <a:gd name="connsiteY36" fmla="*/ 334033 h 639334"/>
                <a:gd name="connsiteX37" fmla="*/ 0 w 649335"/>
                <a:gd name="connsiteY37" fmla="*/ 308456 h 639334"/>
                <a:gd name="connsiteX38" fmla="*/ 52088 w 649335"/>
                <a:gd name="connsiteY38" fmla="*/ 257182 h 639334"/>
                <a:gd name="connsiteX39" fmla="*/ 85999 w 649335"/>
                <a:gd name="connsiteY39" fmla="*/ 257182 h 639334"/>
                <a:gd name="connsiteX40" fmla="*/ 109017 w 649335"/>
                <a:gd name="connsiteY40" fmla="*/ 201265 h 639334"/>
                <a:gd name="connsiteX41" fmla="*/ 78439 w 649335"/>
                <a:gd name="connsiteY41" fmla="*/ 171144 h 639334"/>
                <a:gd name="connsiteX42" fmla="*/ 78439 w 649335"/>
                <a:gd name="connsiteY42" fmla="*/ 98599 h 639334"/>
                <a:gd name="connsiteX43" fmla="*/ 96932 w 649335"/>
                <a:gd name="connsiteY43" fmla="*/ 80463 h 639334"/>
                <a:gd name="connsiteX44" fmla="*/ 170529 w 649335"/>
                <a:gd name="connsiteY44" fmla="*/ 80463 h 639334"/>
                <a:gd name="connsiteX45" fmla="*/ 200531 w 649335"/>
                <a:gd name="connsiteY45" fmla="*/ 109989 h 639334"/>
                <a:gd name="connsiteX46" fmla="*/ 259603 w 649335"/>
                <a:gd name="connsiteY46" fmla="*/ 85681 h 639334"/>
                <a:gd name="connsiteX47" fmla="*/ 259603 w 649335"/>
                <a:gd name="connsiteY47" fmla="*/ 51274 h 639334"/>
                <a:gd name="connsiteX48" fmla="*/ 311690 w 649335"/>
                <a:gd name="connsiteY48" fmla="*/ 0 h 639334"/>
                <a:gd name="connsiteX49" fmla="*/ 324747 w 649335"/>
                <a:gd name="connsiteY49" fmla="*/ 181046 h 639334"/>
                <a:gd name="connsiteX50" fmla="*/ 181502 w 649335"/>
                <a:gd name="connsiteY50" fmla="*/ 322068 h 639334"/>
                <a:gd name="connsiteX51" fmla="*/ 324747 w 649335"/>
                <a:gd name="connsiteY51" fmla="*/ 463091 h 639334"/>
                <a:gd name="connsiteX52" fmla="*/ 467992 w 649335"/>
                <a:gd name="connsiteY52" fmla="*/ 322068 h 639334"/>
                <a:gd name="connsiteX53" fmla="*/ 324747 w 649335"/>
                <a:gd name="connsiteY53" fmla="*/ 181046 h 63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49335" h="639334">
                  <a:moveTo>
                    <a:pt x="311690" y="0"/>
                  </a:moveTo>
                  <a:lnTo>
                    <a:pt x="337744" y="0"/>
                  </a:lnTo>
                  <a:cubicBezTo>
                    <a:pt x="366456" y="0"/>
                    <a:pt x="389831" y="22899"/>
                    <a:pt x="389831" y="51274"/>
                  </a:cubicBezTo>
                  <a:lnTo>
                    <a:pt x="389831" y="85681"/>
                  </a:lnTo>
                  <a:cubicBezTo>
                    <a:pt x="410646" y="91277"/>
                    <a:pt x="430529" y="99532"/>
                    <a:pt x="448784" y="109989"/>
                  </a:cubicBezTo>
                  <a:lnTo>
                    <a:pt x="478667" y="80463"/>
                  </a:lnTo>
                  <a:cubicBezTo>
                    <a:pt x="499125" y="60461"/>
                    <a:pt x="532044" y="60461"/>
                    <a:pt x="552383" y="80463"/>
                  </a:cubicBezTo>
                  <a:lnTo>
                    <a:pt x="570758" y="98599"/>
                  </a:lnTo>
                  <a:cubicBezTo>
                    <a:pt x="591215" y="118700"/>
                    <a:pt x="591215" y="151143"/>
                    <a:pt x="570758" y="171144"/>
                  </a:cubicBezTo>
                  <a:lnTo>
                    <a:pt x="540299" y="201265"/>
                  </a:lnTo>
                  <a:cubicBezTo>
                    <a:pt x="550300" y="218707"/>
                    <a:pt x="557959" y="237419"/>
                    <a:pt x="563317" y="257182"/>
                  </a:cubicBezTo>
                  <a:lnTo>
                    <a:pt x="597267" y="257182"/>
                  </a:lnTo>
                  <a:cubicBezTo>
                    <a:pt x="626099" y="257182"/>
                    <a:pt x="649355" y="280101"/>
                    <a:pt x="649335" y="308456"/>
                  </a:cubicBezTo>
                  <a:lnTo>
                    <a:pt x="649335" y="334033"/>
                  </a:lnTo>
                  <a:cubicBezTo>
                    <a:pt x="649335" y="362408"/>
                    <a:pt x="626079" y="385307"/>
                    <a:pt x="597248" y="385307"/>
                  </a:cubicBezTo>
                  <a:lnTo>
                    <a:pt x="562840" y="385307"/>
                  </a:lnTo>
                  <a:cubicBezTo>
                    <a:pt x="557264" y="405309"/>
                    <a:pt x="549248" y="424139"/>
                    <a:pt x="539009" y="441700"/>
                  </a:cubicBezTo>
                  <a:lnTo>
                    <a:pt x="570758" y="472972"/>
                  </a:lnTo>
                  <a:cubicBezTo>
                    <a:pt x="591215" y="492974"/>
                    <a:pt x="591215" y="525397"/>
                    <a:pt x="570758" y="545517"/>
                  </a:cubicBezTo>
                  <a:lnTo>
                    <a:pt x="552383" y="563535"/>
                  </a:lnTo>
                  <a:cubicBezTo>
                    <a:pt x="532024" y="583655"/>
                    <a:pt x="499125" y="583655"/>
                    <a:pt x="478667" y="563535"/>
                  </a:cubicBezTo>
                  <a:lnTo>
                    <a:pt x="446820" y="532143"/>
                  </a:lnTo>
                  <a:cubicBezTo>
                    <a:pt x="429041" y="542025"/>
                    <a:pt x="409853" y="549803"/>
                    <a:pt x="389851" y="555161"/>
                  </a:cubicBezTo>
                  <a:lnTo>
                    <a:pt x="389851" y="588060"/>
                  </a:lnTo>
                  <a:cubicBezTo>
                    <a:pt x="389851" y="616316"/>
                    <a:pt x="366476" y="639334"/>
                    <a:pt x="337764" y="639334"/>
                  </a:cubicBezTo>
                  <a:lnTo>
                    <a:pt x="311710" y="639334"/>
                  </a:lnTo>
                  <a:cubicBezTo>
                    <a:pt x="282879" y="639334"/>
                    <a:pt x="259623" y="616316"/>
                    <a:pt x="259623" y="588060"/>
                  </a:cubicBezTo>
                  <a:lnTo>
                    <a:pt x="259623" y="555161"/>
                  </a:lnTo>
                  <a:cubicBezTo>
                    <a:pt x="239403" y="549823"/>
                    <a:pt x="220334" y="542025"/>
                    <a:pt x="202655" y="532143"/>
                  </a:cubicBezTo>
                  <a:lnTo>
                    <a:pt x="170569" y="563535"/>
                  </a:lnTo>
                  <a:cubicBezTo>
                    <a:pt x="150329" y="583655"/>
                    <a:pt x="117311" y="583655"/>
                    <a:pt x="96972" y="563535"/>
                  </a:cubicBezTo>
                  <a:lnTo>
                    <a:pt x="78479" y="545517"/>
                  </a:lnTo>
                  <a:cubicBezTo>
                    <a:pt x="58239" y="525417"/>
                    <a:pt x="58239" y="492974"/>
                    <a:pt x="78479" y="472972"/>
                  </a:cubicBezTo>
                  <a:lnTo>
                    <a:pt x="110326" y="441700"/>
                  </a:lnTo>
                  <a:cubicBezTo>
                    <a:pt x="100107" y="424139"/>
                    <a:pt x="92071" y="405309"/>
                    <a:pt x="86495" y="385307"/>
                  </a:cubicBezTo>
                  <a:lnTo>
                    <a:pt x="52088" y="385307"/>
                  </a:lnTo>
                  <a:cubicBezTo>
                    <a:pt x="23375" y="385307"/>
                    <a:pt x="0" y="362408"/>
                    <a:pt x="0" y="334033"/>
                  </a:cubicBezTo>
                  <a:lnTo>
                    <a:pt x="0" y="308456"/>
                  </a:lnTo>
                  <a:cubicBezTo>
                    <a:pt x="0" y="280081"/>
                    <a:pt x="23375" y="257182"/>
                    <a:pt x="52088" y="257182"/>
                  </a:cubicBezTo>
                  <a:lnTo>
                    <a:pt x="85999" y="257182"/>
                  </a:lnTo>
                  <a:cubicBezTo>
                    <a:pt x="91456" y="237419"/>
                    <a:pt x="99135" y="218707"/>
                    <a:pt x="109017" y="201265"/>
                  </a:cubicBezTo>
                  <a:lnTo>
                    <a:pt x="78439" y="171144"/>
                  </a:lnTo>
                  <a:cubicBezTo>
                    <a:pt x="58199" y="151143"/>
                    <a:pt x="58199" y="118720"/>
                    <a:pt x="78439" y="98599"/>
                  </a:cubicBezTo>
                  <a:lnTo>
                    <a:pt x="96932" y="80463"/>
                  </a:lnTo>
                  <a:cubicBezTo>
                    <a:pt x="117271" y="60461"/>
                    <a:pt x="150290" y="60461"/>
                    <a:pt x="170529" y="80463"/>
                  </a:cubicBezTo>
                  <a:lnTo>
                    <a:pt x="200531" y="109989"/>
                  </a:lnTo>
                  <a:cubicBezTo>
                    <a:pt x="218906" y="99512"/>
                    <a:pt x="238669" y="91257"/>
                    <a:pt x="259603" y="85681"/>
                  </a:cubicBezTo>
                  <a:lnTo>
                    <a:pt x="259603" y="51274"/>
                  </a:lnTo>
                  <a:cubicBezTo>
                    <a:pt x="259603" y="22899"/>
                    <a:pt x="282859" y="0"/>
                    <a:pt x="311690" y="0"/>
                  </a:cubicBezTo>
                  <a:close/>
                  <a:moveTo>
                    <a:pt x="324747" y="181046"/>
                  </a:moveTo>
                  <a:cubicBezTo>
                    <a:pt x="245574" y="181046"/>
                    <a:pt x="181502" y="244185"/>
                    <a:pt x="181502" y="322068"/>
                  </a:cubicBezTo>
                  <a:cubicBezTo>
                    <a:pt x="181502" y="399951"/>
                    <a:pt x="245574" y="463091"/>
                    <a:pt x="324747" y="463091"/>
                  </a:cubicBezTo>
                  <a:cubicBezTo>
                    <a:pt x="403801" y="463091"/>
                    <a:pt x="467992" y="399951"/>
                    <a:pt x="467992" y="322068"/>
                  </a:cubicBezTo>
                  <a:cubicBezTo>
                    <a:pt x="467992" y="244185"/>
                    <a:pt x="403801" y="181046"/>
                    <a:pt x="324747" y="181046"/>
                  </a:cubicBezTo>
                  <a:close/>
                </a:path>
              </a:pathLst>
            </a:custGeom>
            <a:solidFill>
              <a:srgbClr val="486FFA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94" name="任意多边形: 形状 77"/>
            <p:cNvSpPr/>
            <p:nvPr/>
          </p:nvSpPr>
          <p:spPr>
            <a:xfrm>
              <a:off x="3540525" y="2587382"/>
              <a:ext cx="25250" cy="24850"/>
            </a:xfrm>
            <a:custGeom>
              <a:avLst/>
              <a:gdLst>
                <a:gd name="connsiteX0" fmla="*/ 65104 w 130208"/>
                <a:gd name="connsiteY0" fmla="*/ 0 h 128144"/>
                <a:gd name="connsiteX1" fmla="*/ 130208 w 130208"/>
                <a:gd name="connsiteY1" fmla="*/ 64072 h 128144"/>
                <a:gd name="connsiteX2" fmla="*/ 65104 w 130208"/>
                <a:gd name="connsiteY2" fmla="*/ 128144 h 128144"/>
                <a:gd name="connsiteX3" fmla="*/ 0 w 130208"/>
                <a:gd name="connsiteY3" fmla="*/ 64072 h 128144"/>
                <a:gd name="connsiteX4" fmla="*/ 65104 w 130208"/>
                <a:gd name="connsiteY4" fmla="*/ 0 h 12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208" h="128144">
                  <a:moveTo>
                    <a:pt x="65104" y="0"/>
                  </a:moveTo>
                  <a:cubicBezTo>
                    <a:pt x="101019" y="0"/>
                    <a:pt x="130208" y="28712"/>
                    <a:pt x="130208" y="64072"/>
                  </a:cubicBezTo>
                  <a:cubicBezTo>
                    <a:pt x="130208" y="99551"/>
                    <a:pt x="101039" y="128144"/>
                    <a:pt x="65104" y="128144"/>
                  </a:cubicBezTo>
                  <a:cubicBezTo>
                    <a:pt x="29070" y="128144"/>
                    <a:pt x="0" y="99531"/>
                    <a:pt x="0" y="64072"/>
                  </a:cubicBezTo>
                  <a:cubicBezTo>
                    <a:pt x="0" y="28712"/>
                    <a:pt x="29070" y="0"/>
                    <a:pt x="65104" y="0"/>
                  </a:cubicBezTo>
                  <a:close/>
                </a:path>
              </a:pathLst>
            </a:custGeom>
            <a:solidFill>
              <a:srgbClr val="414143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78485" y="242570"/>
            <a:ext cx="970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KMOS</a:t>
            </a:r>
            <a:r>
              <a:rPr lang="zh-CN" altLang="en-US" sz="2800" b="1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的能力</a:t>
            </a:r>
            <a:r>
              <a:rPr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多租安全隔离、高可用数据库、多语言在线开发、内置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基座及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效率应用、发布上线自动化）</a:t>
            </a:r>
            <a:endParaRPr lang="zh-CN" altLang="en-US" sz="1400" b="1" dirty="0">
              <a:solidFill>
                <a:srgbClr val="084595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393539" y="2103592"/>
            <a:ext cx="4208780" cy="1116330"/>
            <a:chOff x="393539" y="2103592"/>
            <a:chExt cx="4208780" cy="1116330"/>
          </a:xfrm>
        </p:grpSpPr>
        <p:sp>
          <p:nvSpPr>
            <p:cNvPr id="142" name="文本框 141"/>
            <p:cNvSpPr txBox="1"/>
            <p:nvPr/>
          </p:nvSpPr>
          <p:spPr>
            <a:xfrm>
              <a:off x="393539" y="2647787"/>
              <a:ext cx="4208780" cy="572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705" marR="0" lvl="0" indent="-179705" algn="l" defTabSz="914400" fontAlgn="auto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"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10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秒上线一个</a:t>
              </a:r>
              <a:r>
                <a:rPr kumimoji="0" lang="zh-CN" altLang="en-US" sz="12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自带域名和</a:t>
              </a:r>
              <a:r>
                <a:rPr kumimoji="0" lang="en-US" altLang="zh-CN" sz="12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 HTTPs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的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Nginx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应用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79705" marR="0" lvl="0" indent="-179705" algn="l" defTabSz="914400" fontAlgn="auto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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其它应用如：在线文档系统、流媒体站点、低代码平台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531459" y="2103592"/>
              <a:ext cx="1316990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8000">
                        <a:srgbClr val="12C8B8">
                          <a:lumMod val="90000"/>
                        </a:srgbClr>
                      </a:gs>
                      <a:gs pos="85000">
                        <a:srgbClr val="2E9DF8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armonyOS Sans SC Black"/>
                  <a:ea typeface="HarmonyOS Sans SC Black"/>
                </a:defRPr>
              </a:lvl1pPr>
            </a:lstStyle>
            <a:p>
              <a:r>
                <a:rPr lang="zh-CN" altLang="en-US" sz="2000" dirty="0">
                  <a:solidFill>
                    <a:srgbClr val="084595"/>
                  </a:solidFill>
                  <a:latin typeface="微软雅黑" charset="0"/>
                  <a:ea typeface="微软雅黑" charset="0"/>
                </a:rPr>
                <a:t>应用管理</a:t>
              </a:r>
              <a:endParaRPr lang="zh-CN" altLang="en-US" sz="2000" dirty="0">
                <a:solidFill>
                  <a:srgbClr val="084595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3742535" y="5707143"/>
            <a:ext cx="4578625" cy="763667"/>
            <a:chOff x="3742535" y="5707143"/>
            <a:chExt cx="4578625" cy="763667"/>
          </a:xfrm>
        </p:grpSpPr>
        <p:sp>
          <p:nvSpPr>
            <p:cNvPr id="145" name="文本框 144"/>
            <p:cNvSpPr txBox="1"/>
            <p:nvPr/>
          </p:nvSpPr>
          <p:spPr>
            <a:xfrm>
              <a:off x="3742535" y="6158390"/>
              <a:ext cx="4578625" cy="312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705" marR="0" lvl="0" indent="-179705" algn="ctr" defTabSz="914400" fontAlgn="auto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"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java / go / python / node.js / html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轻松运行到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KMOS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上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830460" y="5707143"/>
              <a:ext cx="2531080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8000">
                        <a:srgbClr val="12C8B8">
                          <a:lumMod val="90000"/>
                        </a:srgbClr>
                      </a:gs>
                      <a:gs pos="85000">
                        <a:srgbClr val="2E9DF8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armonyOS Sans SC Black"/>
                  <a:ea typeface="HarmonyOS Sans SC Black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rgbClr val="084595"/>
                  </a:solidFill>
                  <a:latin typeface="微软雅黑" charset="0"/>
                  <a:ea typeface="微软雅黑" charset="0"/>
                </a:rPr>
                <a:t>各种编程语言业务</a:t>
              </a:r>
              <a:endParaRPr lang="zh-CN" altLang="en-US" sz="2000" dirty="0">
                <a:solidFill>
                  <a:srgbClr val="084595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8814063" y="2103592"/>
            <a:ext cx="2999105" cy="1376045"/>
            <a:chOff x="8814063" y="2103592"/>
            <a:chExt cx="2999105" cy="1376045"/>
          </a:xfrm>
        </p:grpSpPr>
        <p:sp>
          <p:nvSpPr>
            <p:cNvPr id="149" name="文本框 148"/>
            <p:cNvSpPr txBox="1"/>
            <p:nvPr/>
          </p:nvSpPr>
          <p:spPr>
            <a:xfrm>
              <a:off x="9344288" y="2103592"/>
              <a:ext cx="1525270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8000">
                        <a:srgbClr val="12C8B8">
                          <a:lumMod val="90000"/>
                        </a:srgbClr>
                      </a:gs>
                      <a:gs pos="85000">
                        <a:srgbClr val="2E9DF8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armonyOS Sans SC Black"/>
                  <a:ea typeface="HarmonyOS Sans SC Black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rgbClr val="084595"/>
                  </a:solidFill>
                  <a:latin typeface="微软雅黑" charset="0"/>
                  <a:ea typeface="微软雅黑" charset="0"/>
                </a:rPr>
                <a:t>多租户管理</a:t>
              </a:r>
              <a:endParaRPr lang="zh-CN" altLang="en-US" sz="2000" dirty="0">
                <a:solidFill>
                  <a:srgbClr val="084595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8814063" y="2647787"/>
              <a:ext cx="2999105" cy="831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705" marR="0" lvl="0" indent="-179705" defTabSz="914400" fontAlgn="auto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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</a:rPr>
                <a:t>单集群多部门多组织共同使用</a:t>
              </a:r>
              <a:endParaRPr lang="en-US" altLang="zh-CN" sz="1200" kern="0" dirty="0">
                <a:solidFill>
                  <a:prstClr val="black"/>
                </a:solidFill>
                <a:latin typeface="微软雅黑" charset="0"/>
                <a:ea typeface="微软雅黑" charset="0"/>
              </a:endParaRPr>
            </a:p>
            <a:p>
              <a:pPr marL="179705" marR="0" lvl="0" indent="-179705" defTabSz="914400" fontAlgn="auto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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</a:rPr>
                <a:t>相互</a:t>
              </a:r>
              <a:r>
                <a:rPr kumimoji="0" lang="zh-CN" altLang="en-US" sz="12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</a:rPr>
                <a:t>安全隔离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  <a:p>
              <a:pPr marL="179705" marR="0" lvl="0" indent="-179705" defTabSz="914400" fontAlgn="auto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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</a:rPr>
                <a:t>支持共享与协作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52" name="椭圆 151"/>
          <p:cNvSpPr/>
          <p:nvPr/>
        </p:nvSpPr>
        <p:spPr>
          <a:xfrm>
            <a:off x="7538798" y="3935471"/>
            <a:ext cx="811356" cy="811356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266700" dist="127000" dir="2700000" algn="tl" rotWithShape="0">
              <a:srgbClr val="486FFA">
                <a:alpha val="5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800" kern="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5690437" y="4674876"/>
            <a:ext cx="811356" cy="811356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266700" dist="127000" dir="2700000" algn="tl" rotWithShape="0">
              <a:srgbClr val="486FFA">
                <a:alpha val="5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800" kern="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4" name="弧形 153"/>
          <p:cNvSpPr/>
          <p:nvPr/>
        </p:nvSpPr>
        <p:spPr>
          <a:xfrm>
            <a:off x="4259862" y="577306"/>
            <a:ext cx="3672558" cy="3672277"/>
          </a:xfrm>
          <a:prstGeom prst="arc">
            <a:avLst>
              <a:gd name="adj1" fmla="val 16523059"/>
              <a:gd name="adj2" fmla="val 16325509"/>
            </a:avLst>
          </a:prstGeom>
          <a:noFill/>
          <a:ln w="6350" cap="flat" cmpd="sng" algn="ctr">
            <a:gradFill>
              <a:gsLst>
                <a:gs pos="0">
                  <a:srgbClr val="10B4A6">
                    <a:alpha val="0"/>
                  </a:srgbClr>
                </a:gs>
                <a:gs pos="100000">
                  <a:srgbClr val="10B4A6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155" name="椭圆 154"/>
          <p:cNvSpPr/>
          <p:nvPr/>
        </p:nvSpPr>
        <p:spPr>
          <a:xfrm flipV="1">
            <a:off x="4191230" y="2371617"/>
            <a:ext cx="159960" cy="159956"/>
          </a:xfrm>
          <a:prstGeom prst="ellipse">
            <a:avLst/>
          </a:prstGeom>
          <a:gradFill flip="none" rotWithShape="1">
            <a:gsLst>
              <a:gs pos="0">
                <a:srgbClr val="10B4A6">
                  <a:lumMod val="90000"/>
                  <a:lumOff val="10000"/>
                </a:srgbClr>
              </a:gs>
              <a:gs pos="100000">
                <a:srgbClr val="10B4A6"/>
              </a:gs>
            </a:gsLst>
            <a:path path="circle">
              <a:fillToRect r="100000" b="100000"/>
            </a:path>
            <a:tileRect l="-100000" t="-100000"/>
          </a:gra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algn="tl" rotWithShape="0">
              <a:srgbClr val="486FFA">
                <a:alpha val="2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800" kern="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6" name="椭圆 155"/>
          <p:cNvSpPr/>
          <p:nvPr/>
        </p:nvSpPr>
        <p:spPr>
          <a:xfrm flipV="1">
            <a:off x="7841040" y="2371617"/>
            <a:ext cx="159960" cy="159956"/>
          </a:xfrm>
          <a:prstGeom prst="ellipse">
            <a:avLst/>
          </a:prstGeom>
          <a:gradFill flip="none" rotWithShape="1">
            <a:gsLst>
              <a:gs pos="0">
                <a:srgbClr val="10B4A6">
                  <a:lumMod val="90000"/>
                  <a:lumOff val="10000"/>
                </a:srgbClr>
              </a:gs>
              <a:gs pos="100000">
                <a:srgbClr val="10B4A6"/>
              </a:gs>
            </a:gsLst>
            <a:path path="circle">
              <a:fillToRect r="100000" b="100000"/>
            </a:path>
            <a:tileRect l="-100000" t="-100000"/>
          </a:gra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algn="tl" rotWithShape="0">
              <a:srgbClr val="486FFA">
                <a:alpha val="2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800" kern="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7" name="椭圆 156"/>
          <p:cNvSpPr/>
          <p:nvPr/>
        </p:nvSpPr>
        <p:spPr>
          <a:xfrm flipV="1">
            <a:off x="6016135" y="4196522"/>
            <a:ext cx="159960" cy="159956"/>
          </a:xfrm>
          <a:prstGeom prst="ellipse">
            <a:avLst/>
          </a:prstGeom>
          <a:gradFill flip="none" rotWithShape="1">
            <a:gsLst>
              <a:gs pos="0">
                <a:srgbClr val="10B4A6">
                  <a:lumMod val="90000"/>
                  <a:lumOff val="10000"/>
                </a:srgbClr>
              </a:gs>
              <a:gs pos="100000">
                <a:srgbClr val="10B4A6"/>
              </a:gs>
            </a:gsLst>
            <a:path path="circle">
              <a:fillToRect r="100000" b="100000"/>
            </a:path>
            <a:tileRect l="-100000" t="-100000"/>
          </a:gra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algn="tl" rotWithShape="0">
              <a:srgbClr val="486FFA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4602503" y="936139"/>
            <a:ext cx="2999332" cy="2999332"/>
            <a:chOff x="4352726" y="1685726"/>
            <a:chExt cx="3486548" cy="3486548"/>
          </a:xfrm>
        </p:grpSpPr>
        <p:sp>
          <p:nvSpPr>
            <p:cNvPr id="159" name="椭圆 158"/>
            <p:cNvSpPr/>
            <p:nvPr/>
          </p:nvSpPr>
          <p:spPr>
            <a:xfrm>
              <a:off x="4473768" y="1806768"/>
              <a:ext cx="3244466" cy="3244466"/>
            </a:xfrm>
            <a:prstGeom prst="ellipse">
              <a:avLst/>
            </a:prstGeom>
            <a:gradFill flip="none" rotWithShape="1">
              <a:gsLst>
                <a:gs pos="100000">
                  <a:srgbClr val="2E9DF8">
                    <a:alpha val="49000"/>
                  </a:srgbClr>
                </a:gs>
                <a:gs pos="64000">
                  <a:srgbClr val="12C8B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4863400" y="2196400"/>
              <a:ext cx="2465199" cy="2465199"/>
            </a:xfrm>
            <a:prstGeom prst="ellipse">
              <a:avLst/>
            </a:prstGeom>
            <a:gradFill flip="none" rotWithShape="1">
              <a:gsLst>
                <a:gs pos="94000">
                  <a:srgbClr val="2E9DF8"/>
                </a:gs>
                <a:gs pos="16000">
                  <a:srgbClr val="12C8B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88900" dir="5400000" sx="95000" sy="95000" algn="tl" rotWithShape="0">
                <a:srgbClr val="2E9DF8">
                  <a:lumMod val="50000"/>
                  <a:alpha val="30000"/>
                </a:srgbClr>
              </a:outerShdw>
            </a:effectLst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61" name="弧形 160"/>
            <p:cNvSpPr/>
            <p:nvPr/>
          </p:nvSpPr>
          <p:spPr>
            <a:xfrm>
              <a:off x="4669436" y="2002436"/>
              <a:ext cx="2853129" cy="2853129"/>
            </a:xfrm>
            <a:prstGeom prst="arc">
              <a:avLst>
                <a:gd name="adj1" fmla="val 17932978"/>
                <a:gd name="adj2" fmla="val 4827358"/>
              </a:avLst>
            </a:prstGeom>
            <a:ln w="9525" cap="rnd">
              <a:gradFill>
                <a:gsLst>
                  <a:gs pos="0">
                    <a:srgbClr val="12C8B8">
                      <a:alpha val="0"/>
                    </a:srgbClr>
                  </a:gs>
                  <a:gs pos="100000">
                    <a:srgbClr val="2E9DF8"/>
                  </a:gs>
                </a:gsLst>
                <a:lin ang="5400000" scaled="1"/>
              </a:gradFill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62" name="弧形 161"/>
            <p:cNvSpPr/>
            <p:nvPr/>
          </p:nvSpPr>
          <p:spPr>
            <a:xfrm>
              <a:off x="4352726" y="1685726"/>
              <a:ext cx="3486548" cy="3486548"/>
            </a:xfrm>
            <a:prstGeom prst="arc">
              <a:avLst>
                <a:gd name="adj1" fmla="val 14402212"/>
                <a:gd name="adj2" fmla="val 3199114"/>
              </a:avLst>
            </a:prstGeom>
            <a:ln w="6350" cap="rnd">
              <a:gradFill>
                <a:gsLst>
                  <a:gs pos="0">
                    <a:srgbClr val="12C8B8">
                      <a:alpha val="0"/>
                    </a:srgbClr>
                  </a:gs>
                  <a:gs pos="100000">
                    <a:srgbClr val="2E9DF8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63" name="弧形 162"/>
            <p:cNvSpPr/>
            <p:nvPr/>
          </p:nvSpPr>
          <p:spPr>
            <a:xfrm flipH="1" flipV="1">
              <a:off x="4352726" y="1685726"/>
              <a:ext cx="3486548" cy="3486548"/>
            </a:xfrm>
            <a:prstGeom prst="arc">
              <a:avLst>
                <a:gd name="adj1" fmla="val 14572122"/>
                <a:gd name="adj2" fmla="val 4787162"/>
              </a:avLst>
            </a:prstGeom>
            <a:ln w="6350" cap="rnd">
              <a:gradFill>
                <a:gsLst>
                  <a:gs pos="100000">
                    <a:srgbClr val="12C8B8"/>
                  </a:gs>
                  <a:gs pos="10000">
                    <a:srgbClr val="2E9DF8">
                      <a:alpha val="0"/>
                    </a:srgbClr>
                  </a:gs>
                  <a:gs pos="35000">
                    <a:srgbClr val="2E9DF8">
                      <a:alpha val="39000"/>
                    </a:srgbClr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64" name="弧形 163"/>
            <p:cNvSpPr/>
            <p:nvPr/>
          </p:nvSpPr>
          <p:spPr>
            <a:xfrm flipH="1" flipV="1">
              <a:off x="4669436" y="2002436"/>
              <a:ext cx="2853129" cy="2853129"/>
            </a:xfrm>
            <a:prstGeom prst="arc">
              <a:avLst>
                <a:gd name="adj1" fmla="val 18493035"/>
                <a:gd name="adj2" fmla="val 4827358"/>
              </a:avLst>
            </a:prstGeom>
            <a:ln w="9525" cap="rnd">
              <a:gradFill>
                <a:gsLst>
                  <a:gs pos="100000">
                    <a:srgbClr val="12C8B8"/>
                  </a:gs>
                  <a:gs pos="0">
                    <a:srgbClr val="2E9DF8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5690437" y="2047511"/>
            <a:ext cx="805366" cy="648212"/>
            <a:chOff x="5543236" y="5435900"/>
            <a:chExt cx="981515" cy="789990"/>
          </a:xfrm>
        </p:grpSpPr>
        <p:sp>
          <p:nvSpPr>
            <p:cNvPr id="166" name="任意多边形: 形状 90"/>
            <p:cNvSpPr/>
            <p:nvPr/>
          </p:nvSpPr>
          <p:spPr>
            <a:xfrm>
              <a:off x="5543236" y="5435900"/>
              <a:ext cx="814440" cy="393507"/>
            </a:xfrm>
            <a:custGeom>
              <a:avLst/>
              <a:gdLst>
                <a:gd name="connsiteX0" fmla="*/ 306229 w 814440"/>
                <a:gd name="connsiteY0" fmla="*/ 0 h 393507"/>
                <a:gd name="connsiteX1" fmla="*/ 508280 w 814440"/>
                <a:gd name="connsiteY1" fmla="*/ 0 h 393507"/>
                <a:gd name="connsiteX2" fmla="*/ 542937 w 814440"/>
                <a:gd name="connsiteY2" fmla="*/ 33560 h 393507"/>
                <a:gd name="connsiteX3" fmla="*/ 542937 w 814440"/>
                <a:gd name="connsiteY3" fmla="*/ 131123 h 393507"/>
                <a:gd name="connsiteX4" fmla="*/ 780477 w 814440"/>
                <a:gd name="connsiteY4" fmla="*/ 131123 h 393507"/>
                <a:gd name="connsiteX5" fmla="*/ 814440 w 814440"/>
                <a:gd name="connsiteY5" fmla="*/ 163921 h 393507"/>
                <a:gd name="connsiteX6" fmla="*/ 814440 w 814440"/>
                <a:gd name="connsiteY6" fmla="*/ 327911 h 393507"/>
                <a:gd name="connsiteX7" fmla="*/ 407220 w 814440"/>
                <a:gd name="connsiteY7" fmla="*/ 393507 h 393507"/>
                <a:gd name="connsiteX8" fmla="*/ 0 w 814440"/>
                <a:gd name="connsiteY8" fmla="*/ 327911 h 393507"/>
                <a:gd name="connsiteX9" fmla="*/ 0 w 814440"/>
                <a:gd name="connsiteY9" fmla="*/ 163921 h 393507"/>
                <a:gd name="connsiteX10" fmla="*/ 33895 w 814440"/>
                <a:gd name="connsiteY10" fmla="*/ 131123 h 393507"/>
                <a:gd name="connsiteX11" fmla="*/ 271573 w 814440"/>
                <a:gd name="connsiteY11" fmla="*/ 131123 h 393507"/>
                <a:gd name="connsiteX12" fmla="*/ 271573 w 814440"/>
                <a:gd name="connsiteY12" fmla="*/ 33560 h 393507"/>
                <a:gd name="connsiteX13" fmla="*/ 306229 w 814440"/>
                <a:gd name="connsiteY13" fmla="*/ 0 h 393507"/>
                <a:gd name="connsiteX14" fmla="*/ 339639 w 814440"/>
                <a:gd name="connsiteY14" fmla="*/ 65526 h 393507"/>
                <a:gd name="connsiteX15" fmla="*/ 339639 w 814440"/>
                <a:gd name="connsiteY15" fmla="*/ 131123 h 393507"/>
                <a:gd name="connsiteX16" fmla="*/ 475079 w 814440"/>
                <a:gd name="connsiteY16" fmla="*/ 131123 h 393507"/>
                <a:gd name="connsiteX17" fmla="*/ 475079 w 814440"/>
                <a:gd name="connsiteY17" fmla="*/ 65526 h 393507"/>
                <a:gd name="connsiteX18" fmla="*/ 339639 w 814440"/>
                <a:gd name="connsiteY18" fmla="*/ 65526 h 393507"/>
                <a:gd name="connsiteX19" fmla="*/ 356621 w 814440"/>
                <a:gd name="connsiteY19" fmla="*/ 262315 h 393507"/>
                <a:gd name="connsiteX20" fmla="*/ 339639 w 814440"/>
                <a:gd name="connsiteY20" fmla="*/ 278679 h 393507"/>
                <a:gd name="connsiteX21" fmla="*/ 339639 w 814440"/>
                <a:gd name="connsiteY21" fmla="*/ 311478 h 393507"/>
                <a:gd name="connsiteX22" fmla="*/ 356274 w 814440"/>
                <a:gd name="connsiteY22" fmla="*/ 327911 h 393507"/>
                <a:gd name="connsiteX23" fmla="*/ 458097 w 814440"/>
                <a:gd name="connsiteY23" fmla="*/ 327911 h 393507"/>
                <a:gd name="connsiteX24" fmla="*/ 475079 w 814440"/>
                <a:gd name="connsiteY24" fmla="*/ 311478 h 393507"/>
                <a:gd name="connsiteX25" fmla="*/ 475079 w 814440"/>
                <a:gd name="connsiteY25" fmla="*/ 278679 h 393507"/>
                <a:gd name="connsiteX26" fmla="*/ 458097 w 814440"/>
                <a:gd name="connsiteY26" fmla="*/ 262315 h 393507"/>
                <a:gd name="connsiteX27" fmla="*/ 356621 w 814440"/>
                <a:gd name="connsiteY27" fmla="*/ 262315 h 39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14440" h="393507">
                  <a:moveTo>
                    <a:pt x="306229" y="0"/>
                  </a:moveTo>
                  <a:lnTo>
                    <a:pt x="508280" y="0"/>
                  </a:lnTo>
                  <a:cubicBezTo>
                    <a:pt x="526996" y="-9"/>
                    <a:pt x="542339" y="14848"/>
                    <a:pt x="542937" y="33560"/>
                  </a:cubicBezTo>
                  <a:lnTo>
                    <a:pt x="542937" y="131123"/>
                  </a:lnTo>
                  <a:lnTo>
                    <a:pt x="780477" y="131123"/>
                  </a:lnTo>
                  <a:cubicBezTo>
                    <a:pt x="798872" y="130890"/>
                    <a:pt x="814024" y="145521"/>
                    <a:pt x="814440" y="163921"/>
                  </a:cubicBezTo>
                  <a:lnTo>
                    <a:pt x="814440" y="327911"/>
                  </a:lnTo>
                  <a:lnTo>
                    <a:pt x="407220" y="393507"/>
                  </a:lnTo>
                  <a:lnTo>
                    <a:pt x="0" y="327911"/>
                  </a:lnTo>
                  <a:lnTo>
                    <a:pt x="0" y="163921"/>
                  </a:lnTo>
                  <a:cubicBezTo>
                    <a:pt x="380" y="145532"/>
                    <a:pt x="15511" y="130890"/>
                    <a:pt x="33895" y="131123"/>
                  </a:cubicBezTo>
                  <a:lnTo>
                    <a:pt x="271573" y="131123"/>
                  </a:lnTo>
                  <a:lnTo>
                    <a:pt x="271573" y="33560"/>
                  </a:lnTo>
                  <a:cubicBezTo>
                    <a:pt x="272171" y="14848"/>
                    <a:pt x="287514" y="-9"/>
                    <a:pt x="306229" y="0"/>
                  </a:cubicBezTo>
                  <a:close/>
                  <a:moveTo>
                    <a:pt x="339639" y="65526"/>
                  </a:moveTo>
                  <a:lnTo>
                    <a:pt x="339639" y="131123"/>
                  </a:lnTo>
                  <a:lnTo>
                    <a:pt x="475079" y="131123"/>
                  </a:lnTo>
                  <a:lnTo>
                    <a:pt x="475079" y="65526"/>
                  </a:lnTo>
                  <a:lnTo>
                    <a:pt x="339639" y="65526"/>
                  </a:lnTo>
                  <a:close/>
                  <a:moveTo>
                    <a:pt x="356621" y="262315"/>
                  </a:moveTo>
                  <a:cubicBezTo>
                    <a:pt x="347436" y="262198"/>
                    <a:pt x="339866" y="269493"/>
                    <a:pt x="339639" y="278679"/>
                  </a:cubicBezTo>
                  <a:lnTo>
                    <a:pt x="339639" y="311478"/>
                  </a:lnTo>
                  <a:cubicBezTo>
                    <a:pt x="339862" y="320541"/>
                    <a:pt x="347213" y="327802"/>
                    <a:pt x="356274" y="327911"/>
                  </a:cubicBezTo>
                  <a:lnTo>
                    <a:pt x="458097" y="327911"/>
                  </a:lnTo>
                  <a:cubicBezTo>
                    <a:pt x="467308" y="328028"/>
                    <a:pt x="474889" y="320690"/>
                    <a:pt x="475079" y="311478"/>
                  </a:cubicBezTo>
                  <a:lnTo>
                    <a:pt x="475079" y="278679"/>
                  </a:lnTo>
                  <a:cubicBezTo>
                    <a:pt x="474889" y="269477"/>
                    <a:pt x="467296" y="262160"/>
                    <a:pt x="458097" y="262315"/>
                  </a:cubicBezTo>
                  <a:lnTo>
                    <a:pt x="356621" y="262315"/>
                  </a:lnTo>
                  <a:close/>
                </a:path>
              </a:pathLst>
            </a:custGeom>
            <a:solidFill>
              <a:srgbClr val="FFFFFF"/>
            </a:solidFill>
            <a:ln w="7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67" name="任意多边形: 形状 91"/>
            <p:cNvSpPr/>
            <p:nvPr/>
          </p:nvSpPr>
          <p:spPr>
            <a:xfrm>
              <a:off x="5543237" y="5828574"/>
              <a:ext cx="604141" cy="394481"/>
            </a:xfrm>
            <a:custGeom>
              <a:avLst/>
              <a:gdLst>
                <a:gd name="connsiteX0" fmla="*/ 0 w 604141"/>
                <a:gd name="connsiteY0" fmla="*/ 0 h 394481"/>
                <a:gd name="connsiteX1" fmla="*/ 407220 w 604141"/>
                <a:gd name="connsiteY1" fmla="*/ 65597 h 394481"/>
                <a:gd name="connsiteX2" fmla="*/ 604141 w 604141"/>
                <a:gd name="connsiteY2" fmla="*/ 33909 h 394481"/>
                <a:gd name="connsiteX3" fmla="*/ 604141 w 604141"/>
                <a:gd name="connsiteY3" fmla="*/ 394479 h 394481"/>
                <a:gd name="connsiteX4" fmla="*/ 33895 w 604141"/>
                <a:gd name="connsiteY4" fmla="*/ 394479 h 394481"/>
                <a:gd name="connsiteX5" fmla="*/ 0 w 604141"/>
                <a:gd name="connsiteY5" fmla="*/ 361542 h 394481"/>
                <a:gd name="connsiteX6" fmla="*/ 0 w 604141"/>
                <a:gd name="connsiteY6" fmla="*/ 0 h 3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41" h="394481">
                  <a:moveTo>
                    <a:pt x="0" y="0"/>
                  </a:moveTo>
                  <a:lnTo>
                    <a:pt x="407220" y="65597"/>
                  </a:lnTo>
                  <a:lnTo>
                    <a:pt x="604141" y="33909"/>
                  </a:lnTo>
                  <a:lnTo>
                    <a:pt x="604141" y="394479"/>
                  </a:lnTo>
                  <a:lnTo>
                    <a:pt x="33895" y="394479"/>
                  </a:lnTo>
                  <a:cubicBezTo>
                    <a:pt x="15458" y="394710"/>
                    <a:pt x="305" y="379985"/>
                    <a:pt x="0" y="3615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68" name="任意多边形: 形状 92"/>
            <p:cNvSpPr/>
            <p:nvPr/>
          </p:nvSpPr>
          <p:spPr>
            <a:xfrm>
              <a:off x="6190600" y="5850139"/>
              <a:ext cx="334151" cy="375751"/>
            </a:xfrm>
            <a:custGeom>
              <a:avLst/>
              <a:gdLst>
                <a:gd name="connsiteX0" fmla="*/ 26063 w 433213"/>
                <a:gd name="connsiteY0" fmla="*/ 0 h 487146"/>
                <a:gd name="connsiteX1" fmla="*/ 403685 w 433213"/>
                <a:gd name="connsiteY1" fmla="*/ 0 h 487146"/>
                <a:gd name="connsiteX2" fmla="*/ 433213 w 433213"/>
                <a:gd name="connsiteY2" fmla="*/ 32312 h 487146"/>
                <a:gd name="connsiteX3" fmla="*/ 433213 w 433213"/>
                <a:gd name="connsiteY3" fmla="*/ 451475 h 487146"/>
                <a:gd name="connsiteX4" fmla="*/ 388368 w 433213"/>
                <a:gd name="connsiteY4" fmla="*/ 484481 h 487146"/>
                <a:gd name="connsiteX5" fmla="*/ 241352 w 433213"/>
                <a:gd name="connsiteY5" fmla="*/ 419301 h 487146"/>
                <a:gd name="connsiteX6" fmla="*/ 221806 w 433213"/>
                <a:gd name="connsiteY6" fmla="*/ 414933 h 487146"/>
                <a:gd name="connsiteX7" fmla="*/ 190614 w 433213"/>
                <a:gd name="connsiteY7" fmla="*/ 419509 h 487146"/>
                <a:gd name="connsiteX8" fmla="*/ 52609 w 433213"/>
                <a:gd name="connsiteY8" fmla="*/ 481916 h 487146"/>
                <a:gd name="connsiteX9" fmla="*/ 0 w 433213"/>
                <a:gd name="connsiteY9" fmla="*/ 455289 h 487146"/>
                <a:gd name="connsiteX10" fmla="*/ 0 w 433213"/>
                <a:gd name="connsiteY10" fmla="*/ 32312 h 487146"/>
                <a:gd name="connsiteX11" fmla="*/ 26063 w 433213"/>
                <a:gd name="connsiteY11" fmla="*/ 0 h 487146"/>
                <a:gd name="connsiteX12" fmla="*/ 210993 w 433213"/>
                <a:gd name="connsiteY12" fmla="*/ 101722 h 487146"/>
                <a:gd name="connsiteX13" fmla="*/ 175850 w 433213"/>
                <a:gd name="connsiteY13" fmla="*/ 177095 h 487146"/>
                <a:gd name="connsiteX14" fmla="*/ 138628 w 433213"/>
                <a:gd name="connsiteY14" fmla="*/ 183128 h 487146"/>
                <a:gd name="connsiteX15" fmla="*/ 95653 w 433213"/>
                <a:gd name="connsiteY15" fmla="*/ 190062 h 487146"/>
                <a:gd name="connsiteX16" fmla="*/ 138628 w 433213"/>
                <a:gd name="connsiteY16" fmla="*/ 232221 h 487146"/>
                <a:gd name="connsiteX17" fmla="*/ 154433 w 433213"/>
                <a:gd name="connsiteY17" fmla="*/ 247684 h 487146"/>
                <a:gd name="connsiteX18" fmla="*/ 141540 w 433213"/>
                <a:gd name="connsiteY18" fmla="*/ 330198 h 487146"/>
                <a:gd name="connsiteX19" fmla="*/ 213003 w 433213"/>
                <a:gd name="connsiteY19" fmla="*/ 290537 h 487146"/>
                <a:gd name="connsiteX20" fmla="*/ 221806 w 433213"/>
                <a:gd name="connsiteY20" fmla="*/ 295182 h 487146"/>
                <a:gd name="connsiteX21" fmla="*/ 285228 w 433213"/>
                <a:gd name="connsiteY21" fmla="*/ 328604 h 487146"/>
                <a:gd name="connsiteX22" fmla="*/ 270603 w 433213"/>
                <a:gd name="connsiteY22" fmla="*/ 246366 h 487146"/>
                <a:gd name="connsiteX23" fmla="*/ 328063 w 433213"/>
                <a:gd name="connsiteY23" fmla="*/ 187427 h 487146"/>
                <a:gd name="connsiteX24" fmla="*/ 247660 w 433213"/>
                <a:gd name="connsiteY24" fmla="*/ 176263 h 487146"/>
                <a:gd name="connsiteX25" fmla="*/ 221806 w 433213"/>
                <a:gd name="connsiteY25" fmla="*/ 123703 h 487146"/>
                <a:gd name="connsiteX26" fmla="*/ 210993 w 433213"/>
                <a:gd name="connsiteY26" fmla="*/ 101722 h 48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3213" h="487146">
                  <a:moveTo>
                    <a:pt x="26063" y="0"/>
                  </a:moveTo>
                  <a:lnTo>
                    <a:pt x="403685" y="0"/>
                  </a:lnTo>
                  <a:cubicBezTo>
                    <a:pt x="419350" y="0"/>
                    <a:pt x="433213" y="16572"/>
                    <a:pt x="433213" y="32312"/>
                  </a:cubicBezTo>
                  <a:lnTo>
                    <a:pt x="433213" y="451475"/>
                  </a:lnTo>
                  <a:cubicBezTo>
                    <a:pt x="433213" y="487809"/>
                    <a:pt x="402229" y="490722"/>
                    <a:pt x="388368" y="484481"/>
                  </a:cubicBezTo>
                  <a:lnTo>
                    <a:pt x="241352" y="419301"/>
                  </a:lnTo>
                  <a:cubicBezTo>
                    <a:pt x="235127" y="416761"/>
                    <a:pt x="228519" y="415284"/>
                    <a:pt x="221806" y="414933"/>
                  </a:cubicBezTo>
                  <a:cubicBezTo>
                    <a:pt x="211193" y="413975"/>
                    <a:pt x="200505" y="415543"/>
                    <a:pt x="190614" y="419509"/>
                  </a:cubicBezTo>
                  <a:lnTo>
                    <a:pt x="52609" y="481916"/>
                  </a:lnTo>
                  <a:cubicBezTo>
                    <a:pt x="38608" y="488294"/>
                    <a:pt x="0" y="496407"/>
                    <a:pt x="0" y="455289"/>
                  </a:cubicBezTo>
                  <a:lnTo>
                    <a:pt x="0" y="32312"/>
                  </a:lnTo>
                  <a:cubicBezTo>
                    <a:pt x="0" y="16572"/>
                    <a:pt x="10744" y="0"/>
                    <a:pt x="26063" y="0"/>
                  </a:cubicBezTo>
                  <a:close/>
                  <a:moveTo>
                    <a:pt x="210993" y="101722"/>
                  </a:moveTo>
                  <a:lnTo>
                    <a:pt x="175850" y="177095"/>
                  </a:lnTo>
                  <a:lnTo>
                    <a:pt x="138628" y="183128"/>
                  </a:lnTo>
                  <a:lnTo>
                    <a:pt x="95653" y="190062"/>
                  </a:lnTo>
                  <a:lnTo>
                    <a:pt x="138628" y="232221"/>
                  </a:lnTo>
                  <a:lnTo>
                    <a:pt x="154433" y="247684"/>
                  </a:lnTo>
                  <a:lnTo>
                    <a:pt x="141540" y="330198"/>
                  </a:lnTo>
                  <a:lnTo>
                    <a:pt x="213003" y="290537"/>
                  </a:lnTo>
                  <a:lnTo>
                    <a:pt x="221806" y="295182"/>
                  </a:lnTo>
                  <a:lnTo>
                    <a:pt x="285228" y="328604"/>
                  </a:lnTo>
                  <a:lnTo>
                    <a:pt x="270603" y="246366"/>
                  </a:lnTo>
                  <a:lnTo>
                    <a:pt x="328063" y="187427"/>
                  </a:lnTo>
                  <a:lnTo>
                    <a:pt x="247660" y="176263"/>
                  </a:lnTo>
                  <a:lnTo>
                    <a:pt x="221806" y="123703"/>
                  </a:lnTo>
                  <a:lnTo>
                    <a:pt x="210993" y="101722"/>
                  </a:lnTo>
                  <a:close/>
                </a:path>
              </a:pathLst>
            </a:custGeom>
            <a:solidFill>
              <a:srgbClr val="FFFFFF"/>
            </a:solidFill>
            <a:ln w="7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1804503" y="4163987"/>
            <a:ext cx="2998470" cy="1257935"/>
            <a:chOff x="949981" y="2103592"/>
            <a:chExt cx="2998470" cy="1257935"/>
          </a:xfrm>
        </p:grpSpPr>
        <p:sp>
          <p:nvSpPr>
            <p:cNvPr id="170" name="文本框 169"/>
            <p:cNvSpPr txBox="1"/>
            <p:nvPr/>
          </p:nvSpPr>
          <p:spPr>
            <a:xfrm>
              <a:off x="949981" y="2606512"/>
              <a:ext cx="2998470" cy="755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705" marR="0" lvl="0" indent="-179705" algn="l" defTabSz="914400" fontAlgn="auto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"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20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秒启动</a:t>
              </a:r>
              <a:r>
                <a:rPr kumimoji="0" lang="zh-CN" altLang="en-US" sz="12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高可用</a:t>
              </a:r>
              <a:r>
                <a:rPr lang="zh-CN" altLang="en-US" sz="1200" u="sng" kern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数据库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b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</a:b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mysql / </a:t>
              </a:r>
              <a:r>
                <a:rPr kumimoji="0" lang="en-US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pgsql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/ mongo / </a:t>
              </a:r>
              <a:r>
                <a:rPr kumimoji="0" lang="en-US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redis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b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</a:b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达梦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 /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崖山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 /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人大金仓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1660717" y="2103592"/>
              <a:ext cx="1187224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8000">
                        <a:srgbClr val="12C8B8">
                          <a:lumMod val="90000"/>
                        </a:srgbClr>
                      </a:gs>
                      <a:gs pos="85000">
                        <a:srgbClr val="2E9DF8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armonyOS Sans SC Black"/>
                  <a:ea typeface="HarmonyOS Sans SC Black"/>
                </a:defRPr>
              </a:lvl1pPr>
            </a:lstStyle>
            <a:p>
              <a:r>
                <a:rPr lang="zh-CN" altLang="en-US" sz="2000" dirty="0">
                  <a:solidFill>
                    <a:srgbClr val="084595"/>
                  </a:solidFill>
                  <a:latin typeface="微软雅黑" charset="0"/>
                  <a:ea typeface="微软雅黑" charset="0"/>
                </a:rPr>
                <a:t>数据库</a:t>
              </a:r>
              <a:endParaRPr lang="zh-CN" altLang="en-US" sz="2000" dirty="0">
                <a:solidFill>
                  <a:srgbClr val="084595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8308188" y="4163890"/>
            <a:ext cx="2790825" cy="1083310"/>
            <a:chOff x="9090289" y="2096607"/>
            <a:chExt cx="2790825" cy="1083310"/>
          </a:xfrm>
        </p:grpSpPr>
        <p:sp>
          <p:nvSpPr>
            <p:cNvPr id="173" name="文本框 172"/>
            <p:cNvSpPr txBox="1"/>
            <p:nvPr/>
          </p:nvSpPr>
          <p:spPr>
            <a:xfrm>
              <a:off x="9090289" y="2607782"/>
              <a:ext cx="2790825" cy="572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705" marR="0" lvl="0" indent="-179705" defTabSz="914400" fontAlgn="auto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"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写代码像写博客一样简单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79705" marR="0" lvl="0" indent="-179705" defTabSz="914400" fontAlgn="auto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"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AI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自动编码，</a:t>
              </a:r>
              <a:r>
                <a:rPr kumimoji="0" lang="zh-CN" altLang="en-US" sz="12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毫秒级上线，</a:t>
              </a:r>
              <a:r>
                <a:rPr kumimoji="0" lang="en-US" altLang="zh-CN" sz="12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0 </a:t>
              </a:r>
              <a:r>
                <a:rPr kumimoji="0" lang="zh-CN" altLang="en-US" sz="12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运维</a:t>
              </a:r>
              <a:endParaRPr kumimoji="0" lang="zh-CN" altLang="en-US" sz="12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9426839" y="2096607"/>
              <a:ext cx="2454275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8000">
                        <a:srgbClr val="12C8B8">
                          <a:lumMod val="90000"/>
                        </a:srgbClr>
                      </a:gs>
                      <a:gs pos="85000">
                        <a:srgbClr val="2E9DF8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armonyOS Sans SC Black"/>
                  <a:ea typeface="HarmonyOS Sans SC Black"/>
                </a:defRPr>
              </a:lvl1pPr>
            </a:lstStyle>
            <a:p>
              <a:pPr algn="l"/>
              <a:r>
                <a:rPr lang="en-US" altLang="zh-CN" sz="2000" dirty="0">
                  <a:solidFill>
                    <a:srgbClr val="084595"/>
                  </a:solidFill>
                  <a:latin typeface="微软雅黑" charset="0"/>
                  <a:ea typeface="微软雅黑" charset="0"/>
                </a:rPr>
                <a:t>Severless </a:t>
              </a:r>
              <a:r>
                <a:rPr lang="zh-CN" altLang="en-US" sz="2000" dirty="0">
                  <a:solidFill>
                    <a:srgbClr val="084595"/>
                  </a:solidFill>
                  <a:latin typeface="微软雅黑" charset="0"/>
                  <a:ea typeface="微软雅黑" charset="0"/>
                </a:rPr>
                <a:t>函数计算</a:t>
              </a:r>
              <a:endParaRPr lang="zh-CN" altLang="en-US" sz="2000" dirty="0">
                <a:solidFill>
                  <a:srgbClr val="084595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5" name="椭圆 174"/>
          <p:cNvSpPr/>
          <p:nvPr/>
        </p:nvSpPr>
        <p:spPr>
          <a:xfrm>
            <a:off x="3836843" y="3935471"/>
            <a:ext cx="811356" cy="811356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266700" dist="127000" dir="2700000" algn="tl" rotWithShape="0">
              <a:srgbClr val="486FFA">
                <a:alpha val="5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800" kern="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176" name="组合 175"/>
          <p:cNvGrpSpPr/>
          <p:nvPr/>
        </p:nvGrpSpPr>
        <p:grpSpPr>
          <a:xfrm>
            <a:off x="5958846" y="4922648"/>
            <a:ext cx="329067" cy="315812"/>
            <a:chOff x="5715098" y="3096950"/>
            <a:chExt cx="925212" cy="887945"/>
          </a:xfrm>
        </p:grpSpPr>
        <p:sp>
          <p:nvSpPr>
            <p:cNvPr id="177" name="任意多边形: 形状 46"/>
            <p:cNvSpPr/>
            <p:nvPr/>
          </p:nvSpPr>
          <p:spPr>
            <a:xfrm>
              <a:off x="6359922" y="3096950"/>
              <a:ext cx="280388" cy="221875"/>
            </a:xfrm>
            <a:custGeom>
              <a:avLst/>
              <a:gdLst>
                <a:gd name="connsiteX0" fmla="*/ 0 w 483970"/>
                <a:gd name="connsiteY0" fmla="*/ 0 h 382972"/>
                <a:gd name="connsiteX1" fmla="*/ 112495 w 483970"/>
                <a:gd name="connsiteY1" fmla="*/ 112495 h 382972"/>
                <a:gd name="connsiteX2" fmla="*/ 269992 w 483970"/>
                <a:gd name="connsiteY2" fmla="*/ 33524 h 382972"/>
                <a:gd name="connsiteX3" fmla="*/ 483970 w 483970"/>
                <a:gd name="connsiteY3" fmla="*/ 315013 h 382972"/>
                <a:gd name="connsiteX4" fmla="*/ 315459 w 483970"/>
                <a:gd name="connsiteY4" fmla="*/ 213996 h 382972"/>
                <a:gd name="connsiteX5" fmla="*/ 258979 w 483970"/>
                <a:gd name="connsiteY5" fmla="*/ 236488 h 382972"/>
                <a:gd name="connsiteX6" fmla="*/ 405463 w 483970"/>
                <a:gd name="connsiteY6" fmla="*/ 382972 h 382972"/>
                <a:gd name="connsiteX7" fmla="*/ 0 w 483970"/>
                <a:gd name="connsiteY7" fmla="*/ 382972 h 382972"/>
                <a:gd name="connsiteX8" fmla="*/ 0 w 483970"/>
                <a:gd name="connsiteY8" fmla="*/ 0 h 38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970" h="382972">
                  <a:moveTo>
                    <a:pt x="0" y="0"/>
                  </a:moveTo>
                  <a:lnTo>
                    <a:pt x="112495" y="112495"/>
                  </a:lnTo>
                  <a:cubicBezTo>
                    <a:pt x="146019" y="78525"/>
                    <a:pt x="202499" y="33524"/>
                    <a:pt x="269992" y="33524"/>
                  </a:cubicBezTo>
                  <a:cubicBezTo>
                    <a:pt x="371475" y="33524"/>
                    <a:pt x="472492" y="157516"/>
                    <a:pt x="483970" y="315013"/>
                  </a:cubicBezTo>
                  <a:cubicBezTo>
                    <a:pt x="483970" y="315013"/>
                    <a:pt x="393966" y="180008"/>
                    <a:pt x="315459" y="213996"/>
                  </a:cubicBezTo>
                  <a:cubicBezTo>
                    <a:pt x="292968" y="213996"/>
                    <a:pt x="270457" y="236488"/>
                    <a:pt x="258979" y="236488"/>
                  </a:cubicBezTo>
                  <a:lnTo>
                    <a:pt x="405463" y="382972"/>
                  </a:lnTo>
                  <a:lnTo>
                    <a:pt x="0" y="382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6FFA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78" name="任意多边形: 形状 47"/>
            <p:cNvSpPr/>
            <p:nvPr/>
          </p:nvSpPr>
          <p:spPr>
            <a:xfrm>
              <a:off x="5715098" y="3126354"/>
              <a:ext cx="605282" cy="605292"/>
            </a:xfrm>
            <a:custGeom>
              <a:avLst/>
              <a:gdLst>
                <a:gd name="connsiteX0" fmla="*/ 0 w 1058894"/>
                <a:gd name="connsiteY0" fmla="*/ 0 h 1058912"/>
                <a:gd name="connsiteX1" fmla="*/ 1058894 w 1058894"/>
                <a:gd name="connsiteY1" fmla="*/ 0 h 1058912"/>
                <a:gd name="connsiteX2" fmla="*/ 1058894 w 1058894"/>
                <a:gd name="connsiteY2" fmla="*/ 1058912 h 1058912"/>
                <a:gd name="connsiteX3" fmla="*/ 0 w 1058894"/>
                <a:gd name="connsiteY3" fmla="*/ 1058912 h 1058912"/>
                <a:gd name="connsiteX4" fmla="*/ 0 w 1058894"/>
                <a:gd name="connsiteY4" fmla="*/ 0 h 10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94" h="1058912">
                  <a:moveTo>
                    <a:pt x="0" y="0"/>
                  </a:moveTo>
                  <a:lnTo>
                    <a:pt x="1058894" y="0"/>
                  </a:lnTo>
                  <a:lnTo>
                    <a:pt x="1058894" y="1058912"/>
                  </a:lnTo>
                  <a:lnTo>
                    <a:pt x="0" y="105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79" name="任意多边形: 形状 48"/>
            <p:cNvSpPr/>
            <p:nvPr/>
          </p:nvSpPr>
          <p:spPr>
            <a:xfrm>
              <a:off x="5971364" y="3379603"/>
              <a:ext cx="598720" cy="605292"/>
            </a:xfrm>
            <a:custGeom>
              <a:avLst/>
              <a:gdLst>
                <a:gd name="connsiteX0" fmla="*/ 664443 w 1047415"/>
                <a:gd name="connsiteY0" fmla="*/ 0 h 1058912"/>
                <a:gd name="connsiteX1" fmla="*/ 1047415 w 1047415"/>
                <a:gd name="connsiteY1" fmla="*/ 0 h 1058912"/>
                <a:gd name="connsiteX2" fmla="*/ 1047415 w 1047415"/>
                <a:gd name="connsiteY2" fmla="*/ 1058912 h 1058912"/>
                <a:gd name="connsiteX3" fmla="*/ 0 w 1047415"/>
                <a:gd name="connsiteY3" fmla="*/ 1058912 h 1058912"/>
                <a:gd name="connsiteX4" fmla="*/ 0 w 1047415"/>
                <a:gd name="connsiteY4" fmla="*/ 675940 h 1058912"/>
                <a:gd name="connsiteX5" fmla="*/ 168529 w 1047415"/>
                <a:gd name="connsiteY5" fmla="*/ 675940 h 1058912"/>
                <a:gd name="connsiteX6" fmla="*/ 168529 w 1047415"/>
                <a:gd name="connsiteY6" fmla="*/ 878439 h 1058912"/>
                <a:gd name="connsiteX7" fmla="*/ 878439 w 1047415"/>
                <a:gd name="connsiteY7" fmla="*/ 878439 h 1058912"/>
                <a:gd name="connsiteX8" fmla="*/ 878439 w 1047415"/>
                <a:gd name="connsiteY8" fmla="*/ 180008 h 1058912"/>
                <a:gd name="connsiteX9" fmla="*/ 664443 w 1047415"/>
                <a:gd name="connsiteY9" fmla="*/ 180008 h 1058912"/>
                <a:gd name="connsiteX10" fmla="*/ 664443 w 1047415"/>
                <a:gd name="connsiteY10" fmla="*/ 0 h 10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415" h="1058912">
                  <a:moveTo>
                    <a:pt x="664443" y="0"/>
                  </a:moveTo>
                  <a:lnTo>
                    <a:pt x="1047415" y="0"/>
                  </a:lnTo>
                  <a:lnTo>
                    <a:pt x="1047415" y="1058912"/>
                  </a:lnTo>
                  <a:lnTo>
                    <a:pt x="0" y="1058912"/>
                  </a:lnTo>
                  <a:lnTo>
                    <a:pt x="0" y="675940"/>
                  </a:lnTo>
                  <a:lnTo>
                    <a:pt x="168529" y="675940"/>
                  </a:lnTo>
                  <a:lnTo>
                    <a:pt x="168529" y="878439"/>
                  </a:lnTo>
                  <a:lnTo>
                    <a:pt x="878439" y="878439"/>
                  </a:lnTo>
                  <a:lnTo>
                    <a:pt x="878439" y="180008"/>
                  </a:lnTo>
                  <a:lnTo>
                    <a:pt x="664443" y="180008"/>
                  </a:lnTo>
                  <a:lnTo>
                    <a:pt x="664443" y="0"/>
                  </a:lnTo>
                  <a:close/>
                </a:path>
              </a:pathLst>
            </a:custGeom>
            <a:solidFill>
              <a:srgbClr val="41414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4077614" y="4209775"/>
            <a:ext cx="313597" cy="290183"/>
            <a:chOff x="4077614" y="4209775"/>
            <a:chExt cx="313597" cy="290183"/>
          </a:xfrm>
        </p:grpSpPr>
        <p:sp>
          <p:nvSpPr>
            <p:cNvPr id="181" name="任意多边形: 形状 52"/>
            <p:cNvSpPr/>
            <p:nvPr/>
          </p:nvSpPr>
          <p:spPr>
            <a:xfrm>
              <a:off x="4077614" y="4209775"/>
              <a:ext cx="92149" cy="197755"/>
            </a:xfrm>
            <a:custGeom>
              <a:avLst/>
              <a:gdLst>
                <a:gd name="connsiteX0" fmla="*/ 12215 w 101623"/>
                <a:gd name="connsiteY0" fmla="*/ 0 h 218086"/>
                <a:gd name="connsiteX1" fmla="*/ 89446 w 101623"/>
                <a:gd name="connsiteY1" fmla="*/ 0 h 218086"/>
                <a:gd name="connsiteX2" fmla="*/ 101622 w 101623"/>
                <a:gd name="connsiteY2" fmla="*/ 13374 h 218086"/>
                <a:gd name="connsiteX3" fmla="*/ 101622 w 101623"/>
                <a:gd name="connsiteY3" fmla="*/ 218086 h 218086"/>
                <a:gd name="connsiteX4" fmla="*/ 0 w 101623"/>
                <a:gd name="connsiteY4" fmla="*/ 218086 h 218086"/>
                <a:gd name="connsiteX5" fmla="*/ 0 w 101623"/>
                <a:gd name="connsiteY5" fmla="*/ 13336 h 218086"/>
                <a:gd name="connsiteX6" fmla="*/ 12215 w 101623"/>
                <a:gd name="connsiteY6" fmla="*/ 0 h 218086"/>
                <a:gd name="connsiteX7" fmla="*/ 50637 w 101623"/>
                <a:gd name="connsiteY7" fmla="*/ 60648 h 218086"/>
                <a:gd name="connsiteX8" fmla="*/ 30034 w 101623"/>
                <a:gd name="connsiteY8" fmla="*/ 81251 h 218086"/>
                <a:gd name="connsiteX9" fmla="*/ 50637 w 101623"/>
                <a:gd name="connsiteY9" fmla="*/ 101853 h 218086"/>
                <a:gd name="connsiteX10" fmla="*/ 71240 w 101623"/>
                <a:gd name="connsiteY10" fmla="*/ 81251 h 218086"/>
                <a:gd name="connsiteX11" fmla="*/ 50637 w 101623"/>
                <a:gd name="connsiteY11" fmla="*/ 60648 h 21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623" h="218086">
                  <a:moveTo>
                    <a:pt x="12215" y="0"/>
                  </a:moveTo>
                  <a:lnTo>
                    <a:pt x="89446" y="0"/>
                  </a:lnTo>
                  <a:cubicBezTo>
                    <a:pt x="96171" y="0"/>
                    <a:pt x="101660" y="5991"/>
                    <a:pt x="101622" y="13374"/>
                  </a:cubicBezTo>
                  <a:lnTo>
                    <a:pt x="101622" y="218086"/>
                  </a:lnTo>
                  <a:lnTo>
                    <a:pt x="0" y="218086"/>
                  </a:lnTo>
                  <a:lnTo>
                    <a:pt x="0" y="13336"/>
                  </a:lnTo>
                  <a:cubicBezTo>
                    <a:pt x="0" y="5991"/>
                    <a:pt x="5489" y="0"/>
                    <a:pt x="12215" y="0"/>
                  </a:cubicBezTo>
                  <a:close/>
                  <a:moveTo>
                    <a:pt x="50637" y="60648"/>
                  </a:moveTo>
                  <a:cubicBezTo>
                    <a:pt x="39234" y="60648"/>
                    <a:pt x="30034" y="69848"/>
                    <a:pt x="30034" y="81251"/>
                  </a:cubicBezTo>
                  <a:cubicBezTo>
                    <a:pt x="30034" y="92654"/>
                    <a:pt x="39273" y="101853"/>
                    <a:pt x="50637" y="101853"/>
                  </a:cubicBezTo>
                  <a:cubicBezTo>
                    <a:pt x="62001" y="101853"/>
                    <a:pt x="71240" y="92654"/>
                    <a:pt x="71240" y="81251"/>
                  </a:cubicBezTo>
                  <a:cubicBezTo>
                    <a:pt x="71240" y="69848"/>
                    <a:pt x="62040" y="60648"/>
                    <a:pt x="50637" y="60648"/>
                  </a:cubicBezTo>
                  <a:close/>
                </a:path>
              </a:pathLst>
            </a:custGeom>
            <a:solidFill>
              <a:srgbClr val="41414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82" name="任意多边形: 形状 53"/>
            <p:cNvSpPr/>
            <p:nvPr/>
          </p:nvSpPr>
          <p:spPr>
            <a:xfrm>
              <a:off x="4188338" y="4209775"/>
              <a:ext cx="92183" cy="197755"/>
            </a:xfrm>
            <a:custGeom>
              <a:avLst/>
              <a:gdLst>
                <a:gd name="connsiteX0" fmla="*/ 12215 w 101660"/>
                <a:gd name="connsiteY0" fmla="*/ 0 h 218086"/>
                <a:gd name="connsiteX1" fmla="*/ 89446 w 101660"/>
                <a:gd name="connsiteY1" fmla="*/ 0 h 218086"/>
                <a:gd name="connsiteX2" fmla="*/ 101660 w 101660"/>
                <a:gd name="connsiteY2" fmla="*/ 13374 h 218086"/>
                <a:gd name="connsiteX3" fmla="*/ 101660 w 101660"/>
                <a:gd name="connsiteY3" fmla="*/ 218086 h 218086"/>
                <a:gd name="connsiteX4" fmla="*/ 0 w 101660"/>
                <a:gd name="connsiteY4" fmla="*/ 218086 h 218086"/>
                <a:gd name="connsiteX5" fmla="*/ 0 w 101660"/>
                <a:gd name="connsiteY5" fmla="*/ 13336 h 218086"/>
                <a:gd name="connsiteX6" fmla="*/ 12215 w 101660"/>
                <a:gd name="connsiteY6" fmla="*/ 0 h 218086"/>
                <a:gd name="connsiteX7" fmla="*/ 50637 w 101660"/>
                <a:gd name="connsiteY7" fmla="*/ 60687 h 218086"/>
                <a:gd name="connsiteX8" fmla="*/ 30034 w 101660"/>
                <a:gd name="connsiteY8" fmla="*/ 81251 h 218086"/>
                <a:gd name="connsiteX9" fmla="*/ 50637 w 101660"/>
                <a:gd name="connsiteY9" fmla="*/ 101853 h 218086"/>
                <a:gd name="connsiteX10" fmla="*/ 71240 w 101660"/>
                <a:gd name="connsiteY10" fmla="*/ 81289 h 218086"/>
                <a:gd name="connsiteX11" fmla="*/ 50637 w 101660"/>
                <a:gd name="connsiteY11" fmla="*/ 60687 h 21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660" h="218086">
                  <a:moveTo>
                    <a:pt x="12215" y="0"/>
                  </a:moveTo>
                  <a:lnTo>
                    <a:pt x="89446" y="0"/>
                  </a:lnTo>
                  <a:cubicBezTo>
                    <a:pt x="96172" y="0"/>
                    <a:pt x="101660" y="5991"/>
                    <a:pt x="101660" y="13374"/>
                  </a:cubicBezTo>
                  <a:lnTo>
                    <a:pt x="101660" y="218086"/>
                  </a:lnTo>
                  <a:lnTo>
                    <a:pt x="0" y="218086"/>
                  </a:lnTo>
                  <a:lnTo>
                    <a:pt x="0" y="13336"/>
                  </a:lnTo>
                  <a:cubicBezTo>
                    <a:pt x="0" y="5991"/>
                    <a:pt x="5489" y="0"/>
                    <a:pt x="12215" y="0"/>
                  </a:cubicBezTo>
                  <a:close/>
                  <a:moveTo>
                    <a:pt x="50637" y="60687"/>
                  </a:moveTo>
                  <a:cubicBezTo>
                    <a:pt x="39273" y="60687"/>
                    <a:pt x="30034" y="69848"/>
                    <a:pt x="30034" y="81251"/>
                  </a:cubicBezTo>
                  <a:cubicBezTo>
                    <a:pt x="30034" y="92654"/>
                    <a:pt x="39273" y="101853"/>
                    <a:pt x="50637" y="101853"/>
                  </a:cubicBezTo>
                  <a:cubicBezTo>
                    <a:pt x="62001" y="101853"/>
                    <a:pt x="71240" y="92692"/>
                    <a:pt x="71240" y="81289"/>
                  </a:cubicBezTo>
                  <a:cubicBezTo>
                    <a:pt x="71240" y="69887"/>
                    <a:pt x="62001" y="60687"/>
                    <a:pt x="50637" y="60687"/>
                  </a:cubicBezTo>
                  <a:close/>
                </a:path>
              </a:pathLst>
            </a:custGeom>
            <a:solidFill>
              <a:srgbClr val="486FFA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83" name="任意多边形: 形状 54"/>
            <p:cNvSpPr/>
            <p:nvPr/>
          </p:nvSpPr>
          <p:spPr>
            <a:xfrm>
              <a:off x="4299063" y="4209775"/>
              <a:ext cx="92148" cy="197755"/>
            </a:xfrm>
            <a:custGeom>
              <a:avLst/>
              <a:gdLst>
                <a:gd name="connsiteX0" fmla="*/ 12215 w 101622"/>
                <a:gd name="connsiteY0" fmla="*/ 0 h 218086"/>
                <a:gd name="connsiteX1" fmla="*/ 89446 w 101622"/>
                <a:gd name="connsiteY1" fmla="*/ 0 h 218086"/>
                <a:gd name="connsiteX2" fmla="*/ 101622 w 101622"/>
                <a:gd name="connsiteY2" fmla="*/ 13374 h 218086"/>
                <a:gd name="connsiteX3" fmla="*/ 101622 w 101622"/>
                <a:gd name="connsiteY3" fmla="*/ 218086 h 218086"/>
                <a:gd name="connsiteX4" fmla="*/ 0 w 101622"/>
                <a:gd name="connsiteY4" fmla="*/ 218086 h 218086"/>
                <a:gd name="connsiteX5" fmla="*/ 0 w 101622"/>
                <a:gd name="connsiteY5" fmla="*/ 13336 h 218086"/>
                <a:gd name="connsiteX6" fmla="*/ 12215 w 101622"/>
                <a:gd name="connsiteY6" fmla="*/ 0 h 218086"/>
                <a:gd name="connsiteX7" fmla="*/ 50637 w 101622"/>
                <a:gd name="connsiteY7" fmla="*/ 60648 h 218086"/>
                <a:gd name="connsiteX8" fmla="*/ 30034 w 101622"/>
                <a:gd name="connsiteY8" fmla="*/ 81251 h 218086"/>
                <a:gd name="connsiteX9" fmla="*/ 50637 w 101622"/>
                <a:gd name="connsiteY9" fmla="*/ 101853 h 218086"/>
                <a:gd name="connsiteX10" fmla="*/ 71240 w 101622"/>
                <a:gd name="connsiteY10" fmla="*/ 81251 h 218086"/>
                <a:gd name="connsiteX11" fmla="*/ 50637 w 101622"/>
                <a:gd name="connsiteY11" fmla="*/ 60648 h 21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622" h="218086">
                  <a:moveTo>
                    <a:pt x="12215" y="0"/>
                  </a:moveTo>
                  <a:lnTo>
                    <a:pt x="89446" y="0"/>
                  </a:lnTo>
                  <a:cubicBezTo>
                    <a:pt x="96210" y="0"/>
                    <a:pt x="101661" y="5991"/>
                    <a:pt x="101622" y="13374"/>
                  </a:cubicBezTo>
                  <a:lnTo>
                    <a:pt x="101622" y="218086"/>
                  </a:lnTo>
                  <a:lnTo>
                    <a:pt x="0" y="218086"/>
                  </a:lnTo>
                  <a:lnTo>
                    <a:pt x="0" y="13336"/>
                  </a:lnTo>
                  <a:cubicBezTo>
                    <a:pt x="0" y="5991"/>
                    <a:pt x="5489" y="0"/>
                    <a:pt x="12215" y="0"/>
                  </a:cubicBezTo>
                  <a:close/>
                  <a:moveTo>
                    <a:pt x="50637" y="60648"/>
                  </a:moveTo>
                  <a:cubicBezTo>
                    <a:pt x="39234" y="60648"/>
                    <a:pt x="30034" y="69848"/>
                    <a:pt x="30034" y="81251"/>
                  </a:cubicBezTo>
                  <a:cubicBezTo>
                    <a:pt x="30034" y="92654"/>
                    <a:pt x="39273" y="101853"/>
                    <a:pt x="50637" y="101853"/>
                  </a:cubicBezTo>
                  <a:cubicBezTo>
                    <a:pt x="62001" y="101853"/>
                    <a:pt x="71240" y="92654"/>
                    <a:pt x="71240" y="81251"/>
                  </a:cubicBezTo>
                  <a:cubicBezTo>
                    <a:pt x="71240" y="69848"/>
                    <a:pt x="62040" y="60648"/>
                    <a:pt x="50637" y="60648"/>
                  </a:cubicBezTo>
                  <a:close/>
                </a:path>
              </a:pathLst>
            </a:custGeom>
            <a:solidFill>
              <a:srgbClr val="41414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84" name="任意多边形: 形状 55"/>
            <p:cNvSpPr/>
            <p:nvPr/>
          </p:nvSpPr>
          <p:spPr>
            <a:xfrm>
              <a:off x="4077614" y="4427754"/>
              <a:ext cx="92148" cy="72204"/>
            </a:xfrm>
            <a:custGeom>
              <a:avLst/>
              <a:gdLst>
                <a:gd name="connsiteX0" fmla="*/ 0 w 101622"/>
                <a:gd name="connsiteY0" fmla="*/ 0 h 79627"/>
                <a:gd name="connsiteX1" fmla="*/ 101622 w 101622"/>
                <a:gd name="connsiteY1" fmla="*/ 0 h 79627"/>
                <a:gd name="connsiteX2" fmla="*/ 101622 w 101622"/>
                <a:gd name="connsiteY2" fmla="*/ 66253 h 79627"/>
                <a:gd name="connsiteX3" fmla="*/ 89407 w 101622"/>
                <a:gd name="connsiteY3" fmla="*/ 79627 h 79627"/>
                <a:gd name="connsiteX4" fmla="*/ 12176 w 101622"/>
                <a:gd name="connsiteY4" fmla="*/ 79627 h 79627"/>
                <a:gd name="connsiteX5" fmla="*/ 3556 w 101622"/>
                <a:gd name="connsiteY5" fmla="*/ 75723 h 79627"/>
                <a:gd name="connsiteX6" fmla="*/ 0 w 101622"/>
                <a:gd name="connsiteY6" fmla="*/ 66292 h 79627"/>
                <a:gd name="connsiteX7" fmla="*/ 0 w 101622"/>
                <a:gd name="connsiteY7" fmla="*/ 0 h 7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622" h="79627">
                  <a:moveTo>
                    <a:pt x="0" y="0"/>
                  </a:moveTo>
                  <a:lnTo>
                    <a:pt x="101622" y="0"/>
                  </a:lnTo>
                  <a:lnTo>
                    <a:pt x="101622" y="66253"/>
                  </a:lnTo>
                  <a:cubicBezTo>
                    <a:pt x="101622" y="73636"/>
                    <a:pt x="96133" y="79627"/>
                    <a:pt x="89407" y="79627"/>
                  </a:cubicBezTo>
                  <a:lnTo>
                    <a:pt x="12176" y="79627"/>
                  </a:lnTo>
                  <a:cubicBezTo>
                    <a:pt x="8929" y="79627"/>
                    <a:pt x="5837" y="78236"/>
                    <a:pt x="3556" y="75723"/>
                  </a:cubicBezTo>
                  <a:cubicBezTo>
                    <a:pt x="1276" y="73249"/>
                    <a:pt x="0" y="69848"/>
                    <a:pt x="0" y="662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414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85" name="任意多边形: 形状 56"/>
            <p:cNvSpPr/>
            <p:nvPr/>
          </p:nvSpPr>
          <p:spPr>
            <a:xfrm>
              <a:off x="4188338" y="4427754"/>
              <a:ext cx="92148" cy="72204"/>
            </a:xfrm>
            <a:custGeom>
              <a:avLst/>
              <a:gdLst>
                <a:gd name="connsiteX0" fmla="*/ 0 w 101622"/>
                <a:gd name="connsiteY0" fmla="*/ 0 h 79627"/>
                <a:gd name="connsiteX1" fmla="*/ 101622 w 101622"/>
                <a:gd name="connsiteY1" fmla="*/ 0 h 79627"/>
                <a:gd name="connsiteX2" fmla="*/ 101622 w 101622"/>
                <a:gd name="connsiteY2" fmla="*/ 66253 h 79627"/>
                <a:gd name="connsiteX3" fmla="*/ 89407 w 101622"/>
                <a:gd name="connsiteY3" fmla="*/ 79627 h 79627"/>
                <a:gd name="connsiteX4" fmla="*/ 12176 w 101622"/>
                <a:gd name="connsiteY4" fmla="*/ 79627 h 79627"/>
                <a:gd name="connsiteX5" fmla="*/ 3556 w 101622"/>
                <a:gd name="connsiteY5" fmla="*/ 75723 h 79627"/>
                <a:gd name="connsiteX6" fmla="*/ 0 w 101622"/>
                <a:gd name="connsiteY6" fmla="*/ 66292 h 79627"/>
                <a:gd name="connsiteX7" fmla="*/ 0 w 101622"/>
                <a:gd name="connsiteY7" fmla="*/ 0 h 7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622" h="79627">
                  <a:moveTo>
                    <a:pt x="0" y="0"/>
                  </a:moveTo>
                  <a:lnTo>
                    <a:pt x="101622" y="0"/>
                  </a:lnTo>
                  <a:lnTo>
                    <a:pt x="101622" y="66253"/>
                  </a:lnTo>
                  <a:cubicBezTo>
                    <a:pt x="101622" y="73636"/>
                    <a:pt x="96133" y="79627"/>
                    <a:pt x="89407" y="79627"/>
                  </a:cubicBezTo>
                  <a:lnTo>
                    <a:pt x="12176" y="79627"/>
                  </a:lnTo>
                  <a:cubicBezTo>
                    <a:pt x="8929" y="79627"/>
                    <a:pt x="5837" y="78236"/>
                    <a:pt x="3556" y="75723"/>
                  </a:cubicBezTo>
                  <a:cubicBezTo>
                    <a:pt x="1276" y="73249"/>
                    <a:pt x="0" y="69848"/>
                    <a:pt x="0" y="662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86FFA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86" name="任意多边形: 形状 57"/>
            <p:cNvSpPr/>
            <p:nvPr/>
          </p:nvSpPr>
          <p:spPr>
            <a:xfrm>
              <a:off x="4299063" y="4427754"/>
              <a:ext cx="92148" cy="72204"/>
            </a:xfrm>
            <a:custGeom>
              <a:avLst/>
              <a:gdLst>
                <a:gd name="connsiteX0" fmla="*/ 0 w 101622"/>
                <a:gd name="connsiteY0" fmla="*/ 0 h 79627"/>
                <a:gd name="connsiteX1" fmla="*/ 101622 w 101622"/>
                <a:gd name="connsiteY1" fmla="*/ 0 h 79627"/>
                <a:gd name="connsiteX2" fmla="*/ 101622 w 101622"/>
                <a:gd name="connsiteY2" fmla="*/ 66253 h 79627"/>
                <a:gd name="connsiteX3" fmla="*/ 89407 w 101622"/>
                <a:gd name="connsiteY3" fmla="*/ 79627 h 79627"/>
                <a:gd name="connsiteX4" fmla="*/ 12176 w 101622"/>
                <a:gd name="connsiteY4" fmla="*/ 79627 h 79627"/>
                <a:gd name="connsiteX5" fmla="*/ 3556 w 101622"/>
                <a:gd name="connsiteY5" fmla="*/ 75723 h 79627"/>
                <a:gd name="connsiteX6" fmla="*/ 0 w 101622"/>
                <a:gd name="connsiteY6" fmla="*/ 66292 h 79627"/>
                <a:gd name="connsiteX7" fmla="*/ 0 w 101622"/>
                <a:gd name="connsiteY7" fmla="*/ 0 h 7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622" h="79627">
                  <a:moveTo>
                    <a:pt x="0" y="0"/>
                  </a:moveTo>
                  <a:lnTo>
                    <a:pt x="101622" y="0"/>
                  </a:lnTo>
                  <a:lnTo>
                    <a:pt x="101622" y="66253"/>
                  </a:lnTo>
                  <a:cubicBezTo>
                    <a:pt x="101622" y="73636"/>
                    <a:pt x="96133" y="79627"/>
                    <a:pt x="89407" y="79627"/>
                  </a:cubicBezTo>
                  <a:lnTo>
                    <a:pt x="12176" y="79627"/>
                  </a:lnTo>
                  <a:cubicBezTo>
                    <a:pt x="8929" y="79627"/>
                    <a:pt x="5837" y="78236"/>
                    <a:pt x="3556" y="75723"/>
                  </a:cubicBezTo>
                  <a:cubicBezTo>
                    <a:pt x="1276" y="73249"/>
                    <a:pt x="0" y="69848"/>
                    <a:pt x="0" y="662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414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7819044" y="4190725"/>
            <a:ext cx="241870" cy="298064"/>
            <a:chOff x="8705953" y="756551"/>
            <a:chExt cx="1248835" cy="1538975"/>
          </a:xfrm>
        </p:grpSpPr>
        <p:sp>
          <p:nvSpPr>
            <p:cNvPr id="188" name="矩形: 圆角 69"/>
            <p:cNvSpPr/>
            <p:nvPr/>
          </p:nvSpPr>
          <p:spPr>
            <a:xfrm>
              <a:off x="9039532" y="756551"/>
              <a:ext cx="581638" cy="216154"/>
            </a:xfrm>
            <a:prstGeom prst="roundRect">
              <a:avLst>
                <a:gd name="adj" fmla="val 23277"/>
              </a:avLst>
            </a:prstGeom>
            <a:solidFill>
              <a:srgbClr val="486FFA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  <p:sp>
          <p:nvSpPr>
            <p:cNvPr id="189" name="任意多边形: 形状 70"/>
            <p:cNvSpPr/>
            <p:nvPr/>
          </p:nvSpPr>
          <p:spPr>
            <a:xfrm>
              <a:off x="8705953" y="897900"/>
              <a:ext cx="1248835" cy="1397626"/>
            </a:xfrm>
            <a:custGeom>
              <a:avLst/>
              <a:gdLst>
                <a:gd name="connsiteX0" fmla="*/ 1207387 w 1248835"/>
                <a:gd name="connsiteY0" fmla="*/ 0 h 1397626"/>
                <a:gd name="connsiteX1" fmla="*/ 984145 w 1248835"/>
                <a:gd name="connsiteY1" fmla="*/ 0 h 1397626"/>
                <a:gd name="connsiteX2" fmla="*/ 984145 w 1248835"/>
                <a:gd name="connsiteY2" fmla="*/ 102524 h 1397626"/>
                <a:gd name="connsiteX3" fmla="*/ 942696 w 1248835"/>
                <a:gd name="connsiteY3" fmla="*/ 144121 h 1397626"/>
                <a:gd name="connsiteX4" fmla="*/ 306028 w 1248835"/>
                <a:gd name="connsiteY4" fmla="*/ 144121 h 1397626"/>
                <a:gd name="connsiteX5" fmla="*/ 264579 w 1248835"/>
                <a:gd name="connsiteY5" fmla="*/ 102524 h 1397626"/>
                <a:gd name="connsiteX6" fmla="*/ 264579 w 1248835"/>
                <a:gd name="connsiteY6" fmla="*/ 0 h 1397626"/>
                <a:gd name="connsiteX7" fmla="*/ 41467 w 1248835"/>
                <a:gd name="connsiteY7" fmla="*/ 0 h 1397626"/>
                <a:gd name="connsiteX8" fmla="*/ 0 w 1248835"/>
                <a:gd name="connsiteY8" fmla="*/ 41597 h 1397626"/>
                <a:gd name="connsiteX9" fmla="*/ 0 w 1248835"/>
                <a:gd name="connsiteY9" fmla="*/ 1356029 h 1397626"/>
                <a:gd name="connsiteX10" fmla="*/ 41467 w 1248835"/>
                <a:gd name="connsiteY10" fmla="*/ 1397626 h 1397626"/>
                <a:gd name="connsiteX11" fmla="*/ 1207387 w 1248835"/>
                <a:gd name="connsiteY11" fmla="*/ 1397626 h 1397626"/>
                <a:gd name="connsiteX12" fmla="*/ 1248835 w 1248835"/>
                <a:gd name="connsiteY12" fmla="*/ 1356029 h 1397626"/>
                <a:gd name="connsiteX13" fmla="*/ 1248835 w 1248835"/>
                <a:gd name="connsiteY13" fmla="*/ 41597 h 1397626"/>
                <a:gd name="connsiteX14" fmla="*/ 1207387 w 1248835"/>
                <a:gd name="connsiteY14" fmla="*/ 0 h 1397626"/>
                <a:gd name="connsiteX15" fmla="*/ 368889 w 1248835"/>
                <a:gd name="connsiteY15" fmla="*/ 1111393 h 1397626"/>
                <a:gd name="connsiteX16" fmla="*/ 346565 w 1248835"/>
                <a:gd name="connsiteY16" fmla="*/ 1133717 h 1397626"/>
                <a:gd name="connsiteX17" fmla="*/ 250068 w 1248835"/>
                <a:gd name="connsiteY17" fmla="*/ 1133717 h 1397626"/>
                <a:gd name="connsiteX18" fmla="*/ 227744 w 1248835"/>
                <a:gd name="connsiteY18" fmla="*/ 1111393 h 1397626"/>
                <a:gd name="connsiteX19" fmla="*/ 227744 w 1248835"/>
                <a:gd name="connsiteY19" fmla="*/ 1014654 h 1397626"/>
                <a:gd name="connsiteX20" fmla="*/ 250068 w 1248835"/>
                <a:gd name="connsiteY20" fmla="*/ 992330 h 1397626"/>
                <a:gd name="connsiteX21" fmla="*/ 346565 w 1248835"/>
                <a:gd name="connsiteY21" fmla="*/ 992330 h 1397626"/>
                <a:gd name="connsiteX22" fmla="*/ 368889 w 1248835"/>
                <a:gd name="connsiteY22" fmla="*/ 1014654 h 1397626"/>
                <a:gd name="connsiteX23" fmla="*/ 368889 w 1248835"/>
                <a:gd name="connsiteY23" fmla="*/ 805439 h 1397626"/>
                <a:gd name="connsiteX24" fmla="*/ 346565 w 1248835"/>
                <a:gd name="connsiteY24" fmla="*/ 827763 h 1397626"/>
                <a:gd name="connsiteX25" fmla="*/ 250068 w 1248835"/>
                <a:gd name="connsiteY25" fmla="*/ 827763 h 1397626"/>
                <a:gd name="connsiteX26" fmla="*/ 227744 w 1248835"/>
                <a:gd name="connsiteY26" fmla="*/ 805439 h 1397626"/>
                <a:gd name="connsiteX27" fmla="*/ 227744 w 1248835"/>
                <a:gd name="connsiteY27" fmla="*/ 708701 h 1397626"/>
                <a:gd name="connsiteX28" fmla="*/ 250068 w 1248835"/>
                <a:gd name="connsiteY28" fmla="*/ 686377 h 1397626"/>
                <a:gd name="connsiteX29" fmla="*/ 346565 w 1248835"/>
                <a:gd name="connsiteY29" fmla="*/ 686377 h 1397626"/>
                <a:gd name="connsiteX30" fmla="*/ 368889 w 1248835"/>
                <a:gd name="connsiteY30" fmla="*/ 708701 h 1397626"/>
                <a:gd name="connsiteX31" fmla="*/ 368889 w 1248835"/>
                <a:gd name="connsiteY31" fmla="*/ 499486 h 1397626"/>
                <a:gd name="connsiteX32" fmla="*/ 346565 w 1248835"/>
                <a:gd name="connsiteY32" fmla="*/ 521903 h 1397626"/>
                <a:gd name="connsiteX33" fmla="*/ 250068 w 1248835"/>
                <a:gd name="connsiteY33" fmla="*/ 521903 h 1397626"/>
                <a:gd name="connsiteX34" fmla="*/ 227744 w 1248835"/>
                <a:gd name="connsiteY34" fmla="*/ 499486 h 1397626"/>
                <a:gd name="connsiteX35" fmla="*/ 227744 w 1248835"/>
                <a:gd name="connsiteY35" fmla="*/ 402748 h 1397626"/>
                <a:gd name="connsiteX36" fmla="*/ 250068 w 1248835"/>
                <a:gd name="connsiteY36" fmla="*/ 380423 h 1397626"/>
                <a:gd name="connsiteX37" fmla="*/ 346565 w 1248835"/>
                <a:gd name="connsiteY37" fmla="*/ 380423 h 1397626"/>
                <a:gd name="connsiteX38" fmla="*/ 368889 w 1248835"/>
                <a:gd name="connsiteY38" fmla="*/ 402748 h 1397626"/>
                <a:gd name="connsiteX39" fmla="*/ 1017333 w 1248835"/>
                <a:gd name="connsiteY39" fmla="*/ 1114481 h 1397626"/>
                <a:gd name="connsiteX40" fmla="*/ 998079 w 1248835"/>
                <a:gd name="connsiteY40" fmla="*/ 1133791 h 1397626"/>
                <a:gd name="connsiteX41" fmla="*/ 492547 w 1248835"/>
                <a:gd name="connsiteY41" fmla="*/ 1133791 h 1397626"/>
                <a:gd name="connsiteX42" fmla="*/ 473311 w 1248835"/>
                <a:gd name="connsiteY42" fmla="*/ 1114481 h 1397626"/>
                <a:gd name="connsiteX43" fmla="*/ 473311 w 1248835"/>
                <a:gd name="connsiteY43" fmla="*/ 1011529 h 1397626"/>
                <a:gd name="connsiteX44" fmla="*/ 492547 w 1248835"/>
                <a:gd name="connsiteY44" fmla="*/ 992219 h 1397626"/>
                <a:gd name="connsiteX45" fmla="*/ 998079 w 1248835"/>
                <a:gd name="connsiteY45" fmla="*/ 992219 h 1397626"/>
                <a:gd name="connsiteX46" fmla="*/ 1017333 w 1248835"/>
                <a:gd name="connsiteY46" fmla="*/ 1011529 h 1397626"/>
                <a:gd name="connsiteX47" fmla="*/ 1017333 w 1248835"/>
                <a:gd name="connsiteY47" fmla="*/ 808527 h 1397626"/>
                <a:gd name="connsiteX48" fmla="*/ 998079 w 1248835"/>
                <a:gd name="connsiteY48" fmla="*/ 827838 h 1397626"/>
                <a:gd name="connsiteX49" fmla="*/ 492547 w 1248835"/>
                <a:gd name="connsiteY49" fmla="*/ 827838 h 1397626"/>
                <a:gd name="connsiteX50" fmla="*/ 473311 w 1248835"/>
                <a:gd name="connsiteY50" fmla="*/ 808527 h 1397626"/>
                <a:gd name="connsiteX51" fmla="*/ 473311 w 1248835"/>
                <a:gd name="connsiteY51" fmla="*/ 705538 h 1397626"/>
                <a:gd name="connsiteX52" fmla="*/ 492547 w 1248835"/>
                <a:gd name="connsiteY52" fmla="*/ 686228 h 1397626"/>
                <a:gd name="connsiteX53" fmla="*/ 998079 w 1248835"/>
                <a:gd name="connsiteY53" fmla="*/ 686228 h 1397626"/>
                <a:gd name="connsiteX54" fmla="*/ 1017333 w 1248835"/>
                <a:gd name="connsiteY54" fmla="*/ 705538 h 1397626"/>
                <a:gd name="connsiteX55" fmla="*/ 1017333 w 1248835"/>
                <a:gd name="connsiteY55" fmla="*/ 502574 h 1397626"/>
                <a:gd name="connsiteX56" fmla="*/ 998079 w 1248835"/>
                <a:gd name="connsiteY56" fmla="*/ 521903 h 1397626"/>
                <a:gd name="connsiteX57" fmla="*/ 492547 w 1248835"/>
                <a:gd name="connsiteY57" fmla="*/ 521903 h 1397626"/>
                <a:gd name="connsiteX58" fmla="*/ 473311 w 1248835"/>
                <a:gd name="connsiteY58" fmla="*/ 502574 h 1397626"/>
                <a:gd name="connsiteX59" fmla="*/ 473311 w 1248835"/>
                <a:gd name="connsiteY59" fmla="*/ 399604 h 1397626"/>
                <a:gd name="connsiteX60" fmla="*/ 492547 w 1248835"/>
                <a:gd name="connsiteY60" fmla="*/ 380274 h 1397626"/>
                <a:gd name="connsiteX61" fmla="*/ 998079 w 1248835"/>
                <a:gd name="connsiteY61" fmla="*/ 380274 h 1397626"/>
                <a:gd name="connsiteX62" fmla="*/ 1017333 w 1248835"/>
                <a:gd name="connsiteY62" fmla="*/ 399604 h 139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248835" h="1397626">
                  <a:moveTo>
                    <a:pt x="1207387" y="0"/>
                  </a:moveTo>
                  <a:lnTo>
                    <a:pt x="984145" y="0"/>
                  </a:lnTo>
                  <a:lnTo>
                    <a:pt x="984145" y="102524"/>
                  </a:lnTo>
                  <a:cubicBezTo>
                    <a:pt x="984114" y="125427"/>
                    <a:pt x="965599" y="144009"/>
                    <a:pt x="942696" y="144121"/>
                  </a:cubicBezTo>
                  <a:lnTo>
                    <a:pt x="306028" y="144121"/>
                  </a:lnTo>
                  <a:cubicBezTo>
                    <a:pt x="283125" y="144009"/>
                    <a:pt x="264610" y="125427"/>
                    <a:pt x="264579" y="102524"/>
                  </a:cubicBezTo>
                  <a:lnTo>
                    <a:pt x="264579" y="0"/>
                  </a:lnTo>
                  <a:lnTo>
                    <a:pt x="41467" y="0"/>
                  </a:lnTo>
                  <a:cubicBezTo>
                    <a:pt x="18557" y="102"/>
                    <a:pt x="30" y="18687"/>
                    <a:pt x="0" y="41597"/>
                  </a:cubicBezTo>
                  <a:lnTo>
                    <a:pt x="0" y="1356029"/>
                  </a:lnTo>
                  <a:cubicBezTo>
                    <a:pt x="30" y="1378939"/>
                    <a:pt x="18557" y="1397524"/>
                    <a:pt x="41467" y="1397626"/>
                  </a:cubicBezTo>
                  <a:lnTo>
                    <a:pt x="1207387" y="1397626"/>
                  </a:lnTo>
                  <a:cubicBezTo>
                    <a:pt x="1230290" y="1397514"/>
                    <a:pt x="1248805" y="1378932"/>
                    <a:pt x="1248835" y="1356029"/>
                  </a:cubicBezTo>
                  <a:lnTo>
                    <a:pt x="1248835" y="41597"/>
                  </a:lnTo>
                  <a:cubicBezTo>
                    <a:pt x="1248805" y="18694"/>
                    <a:pt x="1230290" y="112"/>
                    <a:pt x="1207387" y="0"/>
                  </a:cubicBezTo>
                  <a:close/>
                  <a:moveTo>
                    <a:pt x="368889" y="1111393"/>
                  </a:moveTo>
                  <a:cubicBezTo>
                    <a:pt x="368828" y="1123697"/>
                    <a:pt x="358869" y="1133656"/>
                    <a:pt x="346565" y="1133717"/>
                  </a:cubicBezTo>
                  <a:lnTo>
                    <a:pt x="250068" y="1133717"/>
                  </a:lnTo>
                  <a:cubicBezTo>
                    <a:pt x="237765" y="1133656"/>
                    <a:pt x="227805" y="1123697"/>
                    <a:pt x="227744" y="1111393"/>
                  </a:cubicBezTo>
                  <a:lnTo>
                    <a:pt x="227744" y="1014654"/>
                  </a:lnTo>
                  <a:cubicBezTo>
                    <a:pt x="227805" y="1002350"/>
                    <a:pt x="237765" y="992391"/>
                    <a:pt x="250068" y="992330"/>
                  </a:cubicBezTo>
                  <a:lnTo>
                    <a:pt x="346565" y="992330"/>
                  </a:lnTo>
                  <a:cubicBezTo>
                    <a:pt x="358869" y="992391"/>
                    <a:pt x="368828" y="1002350"/>
                    <a:pt x="368889" y="1014654"/>
                  </a:cubicBezTo>
                  <a:close/>
                  <a:moveTo>
                    <a:pt x="368889" y="805439"/>
                  </a:moveTo>
                  <a:cubicBezTo>
                    <a:pt x="368838" y="817747"/>
                    <a:pt x="358873" y="827712"/>
                    <a:pt x="346565" y="827763"/>
                  </a:cubicBezTo>
                  <a:lnTo>
                    <a:pt x="250068" y="827763"/>
                  </a:lnTo>
                  <a:cubicBezTo>
                    <a:pt x="237760" y="827712"/>
                    <a:pt x="227795" y="817747"/>
                    <a:pt x="227744" y="805439"/>
                  </a:cubicBezTo>
                  <a:lnTo>
                    <a:pt x="227744" y="708701"/>
                  </a:lnTo>
                  <a:cubicBezTo>
                    <a:pt x="227805" y="696397"/>
                    <a:pt x="237765" y="686438"/>
                    <a:pt x="250068" y="686377"/>
                  </a:cubicBezTo>
                  <a:lnTo>
                    <a:pt x="346565" y="686377"/>
                  </a:lnTo>
                  <a:cubicBezTo>
                    <a:pt x="358869" y="686438"/>
                    <a:pt x="368828" y="696397"/>
                    <a:pt x="368889" y="708701"/>
                  </a:cubicBezTo>
                  <a:close/>
                  <a:moveTo>
                    <a:pt x="368889" y="499486"/>
                  </a:moveTo>
                  <a:cubicBezTo>
                    <a:pt x="368879" y="511826"/>
                    <a:pt x="358905" y="521842"/>
                    <a:pt x="346565" y="521903"/>
                  </a:cubicBezTo>
                  <a:lnTo>
                    <a:pt x="250068" y="521903"/>
                  </a:lnTo>
                  <a:cubicBezTo>
                    <a:pt x="237728" y="521842"/>
                    <a:pt x="227754" y="511826"/>
                    <a:pt x="227744" y="499486"/>
                  </a:cubicBezTo>
                  <a:lnTo>
                    <a:pt x="227744" y="402748"/>
                  </a:lnTo>
                  <a:cubicBezTo>
                    <a:pt x="227805" y="390444"/>
                    <a:pt x="237765" y="380484"/>
                    <a:pt x="250068" y="380423"/>
                  </a:cubicBezTo>
                  <a:lnTo>
                    <a:pt x="346565" y="380423"/>
                  </a:lnTo>
                  <a:cubicBezTo>
                    <a:pt x="358869" y="380484"/>
                    <a:pt x="368828" y="390444"/>
                    <a:pt x="368889" y="402748"/>
                  </a:cubicBezTo>
                  <a:close/>
                  <a:moveTo>
                    <a:pt x="1017333" y="1114481"/>
                  </a:moveTo>
                  <a:cubicBezTo>
                    <a:pt x="1017313" y="1125116"/>
                    <a:pt x="1008713" y="1133740"/>
                    <a:pt x="998079" y="1133791"/>
                  </a:cubicBezTo>
                  <a:lnTo>
                    <a:pt x="492547" y="1133791"/>
                  </a:lnTo>
                  <a:cubicBezTo>
                    <a:pt x="481915" y="1133740"/>
                    <a:pt x="473321" y="1125112"/>
                    <a:pt x="473311" y="1114481"/>
                  </a:cubicBezTo>
                  <a:lnTo>
                    <a:pt x="473311" y="1011529"/>
                  </a:lnTo>
                  <a:cubicBezTo>
                    <a:pt x="473321" y="1000897"/>
                    <a:pt x="481915" y="992270"/>
                    <a:pt x="492547" y="992219"/>
                  </a:cubicBezTo>
                  <a:lnTo>
                    <a:pt x="998079" y="992219"/>
                  </a:lnTo>
                  <a:cubicBezTo>
                    <a:pt x="1008713" y="992270"/>
                    <a:pt x="1017313" y="1000894"/>
                    <a:pt x="1017333" y="1011529"/>
                  </a:cubicBezTo>
                  <a:close/>
                  <a:moveTo>
                    <a:pt x="1017333" y="808527"/>
                  </a:moveTo>
                  <a:cubicBezTo>
                    <a:pt x="1017313" y="819162"/>
                    <a:pt x="1008713" y="827787"/>
                    <a:pt x="998079" y="827838"/>
                  </a:cubicBezTo>
                  <a:lnTo>
                    <a:pt x="492547" y="827838"/>
                  </a:lnTo>
                  <a:cubicBezTo>
                    <a:pt x="481915" y="827787"/>
                    <a:pt x="473321" y="819159"/>
                    <a:pt x="473311" y="808527"/>
                  </a:cubicBezTo>
                  <a:lnTo>
                    <a:pt x="473311" y="705538"/>
                  </a:lnTo>
                  <a:cubicBezTo>
                    <a:pt x="473321" y="694907"/>
                    <a:pt x="481915" y="686279"/>
                    <a:pt x="492547" y="686228"/>
                  </a:cubicBezTo>
                  <a:lnTo>
                    <a:pt x="998079" y="686228"/>
                  </a:lnTo>
                  <a:cubicBezTo>
                    <a:pt x="1008713" y="686279"/>
                    <a:pt x="1017313" y="694904"/>
                    <a:pt x="1017333" y="705538"/>
                  </a:cubicBezTo>
                  <a:close/>
                  <a:moveTo>
                    <a:pt x="1017333" y="502574"/>
                  </a:moveTo>
                  <a:cubicBezTo>
                    <a:pt x="1017313" y="513212"/>
                    <a:pt x="1008716" y="521842"/>
                    <a:pt x="998079" y="521903"/>
                  </a:cubicBezTo>
                  <a:lnTo>
                    <a:pt x="492547" y="521903"/>
                  </a:lnTo>
                  <a:cubicBezTo>
                    <a:pt x="481912" y="521842"/>
                    <a:pt x="473321" y="513209"/>
                    <a:pt x="473311" y="502574"/>
                  </a:cubicBezTo>
                  <a:lnTo>
                    <a:pt x="473311" y="399604"/>
                  </a:lnTo>
                  <a:cubicBezTo>
                    <a:pt x="473311" y="388965"/>
                    <a:pt x="481908" y="380326"/>
                    <a:pt x="492547" y="380274"/>
                  </a:cubicBezTo>
                  <a:lnTo>
                    <a:pt x="998079" y="380274"/>
                  </a:lnTo>
                  <a:cubicBezTo>
                    <a:pt x="1008721" y="380326"/>
                    <a:pt x="1017323" y="388962"/>
                    <a:pt x="1017333" y="399604"/>
                  </a:cubicBezTo>
                  <a:close/>
                </a:path>
              </a:pathLst>
            </a:custGeom>
            <a:solidFill>
              <a:srgbClr val="41414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95" name="椭圆 194"/>
          <p:cNvSpPr/>
          <p:nvPr/>
        </p:nvSpPr>
        <p:spPr>
          <a:xfrm flipV="1">
            <a:off x="7410347" y="3541559"/>
            <a:ext cx="159960" cy="159956"/>
          </a:xfrm>
          <a:prstGeom prst="ellipse">
            <a:avLst/>
          </a:prstGeom>
          <a:gradFill flip="none" rotWithShape="1">
            <a:gsLst>
              <a:gs pos="0">
                <a:srgbClr val="10B4A6">
                  <a:lumMod val="90000"/>
                  <a:lumOff val="10000"/>
                </a:srgbClr>
              </a:gs>
              <a:gs pos="100000">
                <a:srgbClr val="10B4A6"/>
              </a:gs>
            </a:gsLst>
            <a:path path="circle">
              <a:fillToRect r="100000" b="100000"/>
            </a:path>
            <a:tileRect l="-100000" t="-100000"/>
          </a:gra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algn="tl" rotWithShape="0">
              <a:srgbClr val="486FFA">
                <a:alpha val="2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800" kern="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96" name="椭圆 195"/>
          <p:cNvSpPr/>
          <p:nvPr/>
        </p:nvSpPr>
        <p:spPr>
          <a:xfrm flipV="1">
            <a:off x="4643271" y="3541559"/>
            <a:ext cx="159960" cy="159956"/>
          </a:xfrm>
          <a:prstGeom prst="ellipse">
            <a:avLst/>
          </a:prstGeom>
          <a:gradFill flip="none" rotWithShape="1">
            <a:gsLst>
              <a:gs pos="0">
                <a:srgbClr val="10B4A6">
                  <a:lumMod val="90000"/>
                  <a:lumOff val="10000"/>
                </a:srgbClr>
              </a:gs>
              <a:gs pos="100000">
                <a:srgbClr val="10B4A6"/>
              </a:gs>
            </a:gsLst>
            <a:path path="circle">
              <a:fillToRect r="100000" b="100000"/>
            </a:path>
            <a:tileRect l="-100000" t="-100000"/>
          </a:gra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algn="tl" rotWithShape="0">
              <a:srgbClr val="486FFA">
                <a:alpha val="2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800" kern="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197" name="组合 196"/>
          <p:cNvGrpSpPr/>
          <p:nvPr/>
        </p:nvGrpSpPr>
        <p:grpSpPr>
          <a:xfrm>
            <a:off x="8562188" y="2103807"/>
            <a:ext cx="352741" cy="383808"/>
            <a:chOff x="8800288" y="1124920"/>
            <a:chExt cx="575750" cy="626458"/>
          </a:xfrm>
        </p:grpSpPr>
        <p:sp>
          <p:nvSpPr>
            <p:cNvPr id="198" name="任意多边形: 形状 22"/>
            <p:cNvSpPr/>
            <p:nvPr/>
          </p:nvSpPr>
          <p:spPr>
            <a:xfrm>
              <a:off x="9210514" y="1124920"/>
              <a:ext cx="165524" cy="284596"/>
            </a:xfrm>
            <a:custGeom>
              <a:avLst/>
              <a:gdLst>
                <a:gd name="connsiteX0" fmla="*/ 82855 w 165524"/>
                <a:gd name="connsiteY0" fmla="*/ 141199 h 284596"/>
                <a:gd name="connsiteX1" fmla="*/ 24653 w 165524"/>
                <a:gd name="connsiteY1" fmla="*/ 198188 h 284596"/>
                <a:gd name="connsiteX2" fmla="*/ 24653 w 165524"/>
                <a:gd name="connsiteY2" fmla="*/ 259988 h 284596"/>
                <a:gd name="connsiteX3" fmla="*/ 140871 w 165524"/>
                <a:gd name="connsiteY3" fmla="*/ 259988 h 284596"/>
                <a:gd name="connsiteX4" fmla="*/ 140871 w 165524"/>
                <a:gd name="connsiteY4" fmla="*/ 198188 h 284596"/>
                <a:gd name="connsiteX5" fmla="*/ 82855 w 165524"/>
                <a:gd name="connsiteY5" fmla="*/ 141199 h 284596"/>
                <a:gd name="connsiteX6" fmla="*/ 82855 w 165524"/>
                <a:gd name="connsiteY6" fmla="*/ 116590 h 284596"/>
                <a:gd name="connsiteX7" fmla="*/ 165524 w 165524"/>
                <a:gd name="connsiteY7" fmla="*/ 198188 h 284596"/>
                <a:gd name="connsiteX8" fmla="*/ 165524 w 165524"/>
                <a:gd name="connsiteY8" fmla="*/ 272385 h 284596"/>
                <a:gd name="connsiteX9" fmla="*/ 161632 w 165524"/>
                <a:gd name="connsiteY9" fmla="*/ 281081 h 284596"/>
                <a:gd name="connsiteX10" fmla="*/ 152549 w 165524"/>
                <a:gd name="connsiteY10" fmla="*/ 284596 h 284596"/>
                <a:gd name="connsiteX11" fmla="*/ 13346 w 165524"/>
                <a:gd name="connsiteY11" fmla="*/ 284596 h 284596"/>
                <a:gd name="connsiteX12" fmla="*/ 0 w 165524"/>
                <a:gd name="connsiteY12" fmla="*/ 272385 h 284596"/>
                <a:gd name="connsiteX13" fmla="*/ 0 w 165524"/>
                <a:gd name="connsiteY13" fmla="*/ 198188 h 284596"/>
                <a:gd name="connsiteX14" fmla="*/ 82855 w 165524"/>
                <a:gd name="connsiteY14" fmla="*/ 116590 h 284596"/>
                <a:gd name="connsiteX15" fmla="*/ 83578 w 165524"/>
                <a:gd name="connsiteY15" fmla="*/ 24610 h 284596"/>
                <a:gd name="connsiteX16" fmla="*/ 53370 w 165524"/>
                <a:gd name="connsiteY16" fmla="*/ 54771 h 284596"/>
                <a:gd name="connsiteX17" fmla="*/ 83578 w 165524"/>
                <a:gd name="connsiteY17" fmla="*/ 84747 h 284596"/>
                <a:gd name="connsiteX18" fmla="*/ 113601 w 165524"/>
                <a:gd name="connsiteY18" fmla="*/ 54771 h 284596"/>
                <a:gd name="connsiteX19" fmla="*/ 83578 w 165524"/>
                <a:gd name="connsiteY19" fmla="*/ 24610 h 284596"/>
                <a:gd name="connsiteX20" fmla="*/ 83578 w 165524"/>
                <a:gd name="connsiteY20" fmla="*/ 0 h 284596"/>
                <a:gd name="connsiteX21" fmla="*/ 138433 w 165524"/>
                <a:gd name="connsiteY21" fmla="*/ 54771 h 284596"/>
                <a:gd name="connsiteX22" fmla="*/ 83578 w 165524"/>
                <a:gd name="connsiteY22" fmla="*/ 109356 h 284596"/>
                <a:gd name="connsiteX23" fmla="*/ 28722 w 165524"/>
                <a:gd name="connsiteY23" fmla="*/ 54771 h 284596"/>
                <a:gd name="connsiteX24" fmla="*/ 83578 w 165524"/>
                <a:gd name="connsiteY24" fmla="*/ 0 h 28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5524" h="284596">
                  <a:moveTo>
                    <a:pt x="82855" y="141199"/>
                  </a:moveTo>
                  <a:cubicBezTo>
                    <a:pt x="51345" y="141199"/>
                    <a:pt x="24653" y="166733"/>
                    <a:pt x="24653" y="198188"/>
                  </a:cubicBezTo>
                  <a:lnTo>
                    <a:pt x="24653" y="259988"/>
                  </a:lnTo>
                  <a:lnTo>
                    <a:pt x="140871" y="259988"/>
                  </a:lnTo>
                  <a:lnTo>
                    <a:pt x="140871" y="198188"/>
                  </a:lnTo>
                  <a:cubicBezTo>
                    <a:pt x="140871" y="166733"/>
                    <a:pt x="114181" y="141199"/>
                    <a:pt x="82855" y="141199"/>
                  </a:cubicBezTo>
                  <a:close/>
                  <a:moveTo>
                    <a:pt x="82855" y="116590"/>
                  </a:moveTo>
                  <a:cubicBezTo>
                    <a:pt x="127897" y="116590"/>
                    <a:pt x="165524" y="153226"/>
                    <a:pt x="165524" y="198188"/>
                  </a:cubicBezTo>
                  <a:lnTo>
                    <a:pt x="165524" y="272385"/>
                  </a:lnTo>
                  <a:cubicBezTo>
                    <a:pt x="165524" y="275530"/>
                    <a:pt x="163856" y="278676"/>
                    <a:pt x="161632" y="281081"/>
                  </a:cubicBezTo>
                  <a:cubicBezTo>
                    <a:pt x="159222" y="283301"/>
                    <a:pt x="155700" y="284596"/>
                    <a:pt x="152549" y="284596"/>
                  </a:cubicBezTo>
                  <a:lnTo>
                    <a:pt x="13346" y="284596"/>
                  </a:lnTo>
                  <a:cubicBezTo>
                    <a:pt x="6488" y="284596"/>
                    <a:pt x="0" y="279231"/>
                    <a:pt x="0" y="272385"/>
                  </a:cubicBezTo>
                  <a:lnTo>
                    <a:pt x="0" y="198188"/>
                  </a:lnTo>
                  <a:cubicBezTo>
                    <a:pt x="0" y="153226"/>
                    <a:pt x="37814" y="116590"/>
                    <a:pt x="82855" y="116590"/>
                  </a:cubicBezTo>
                  <a:close/>
                  <a:moveTo>
                    <a:pt x="83578" y="24610"/>
                  </a:moveTo>
                  <a:cubicBezTo>
                    <a:pt x="66899" y="24610"/>
                    <a:pt x="53370" y="38118"/>
                    <a:pt x="53370" y="54771"/>
                  </a:cubicBezTo>
                  <a:cubicBezTo>
                    <a:pt x="53370" y="71239"/>
                    <a:pt x="66899" y="84747"/>
                    <a:pt x="83578" y="84747"/>
                  </a:cubicBezTo>
                  <a:cubicBezTo>
                    <a:pt x="100071" y="84747"/>
                    <a:pt x="113601" y="71239"/>
                    <a:pt x="113601" y="54771"/>
                  </a:cubicBezTo>
                  <a:cubicBezTo>
                    <a:pt x="113601" y="38118"/>
                    <a:pt x="100071" y="24610"/>
                    <a:pt x="83578" y="24610"/>
                  </a:cubicBezTo>
                  <a:close/>
                  <a:moveTo>
                    <a:pt x="83578" y="0"/>
                  </a:moveTo>
                  <a:cubicBezTo>
                    <a:pt x="113786" y="0"/>
                    <a:pt x="138433" y="24610"/>
                    <a:pt x="138433" y="54771"/>
                  </a:cubicBezTo>
                  <a:cubicBezTo>
                    <a:pt x="138433" y="84932"/>
                    <a:pt x="113786" y="109356"/>
                    <a:pt x="83578" y="109356"/>
                  </a:cubicBezTo>
                  <a:cubicBezTo>
                    <a:pt x="53370" y="109356"/>
                    <a:pt x="28722" y="84932"/>
                    <a:pt x="28722" y="54771"/>
                  </a:cubicBezTo>
                  <a:cubicBezTo>
                    <a:pt x="28722" y="24610"/>
                    <a:pt x="53370" y="0"/>
                    <a:pt x="83578" y="0"/>
                  </a:cubicBezTo>
                  <a:close/>
                </a:path>
              </a:pathLst>
            </a:custGeom>
            <a:solidFill>
              <a:srgbClr val="486FFA"/>
            </a:solidFill>
            <a:ln w="186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 kern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</p:txBody>
        </p:sp>
        <p:pic>
          <p:nvPicPr>
            <p:cNvPr id="199" name="图片 19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8800288" y="1141725"/>
              <a:ext cx="573074" cy="609653"/>
            </a:xfrm>
            <a:custGeom>
              <a:avLst/>
              <a:gdLst>
                <a:gd name="connsiteX0" fmla="*/ 0 w 573074"/>
                <a:gd name="connsiteY0" fmla="*/ 0 h 609653"/>
                <a:gd name="connsiteX1" fmla="*/ 394819 w 573074"/>
                <a:gd name="connsiteY1" fmla="*/ 0 h 609653"/>
                <a:gd name="connsiteX2" fmla="*/ 394819 w 573074"/>
                <a:gd name="connsiteY2" fmla="*/ 318949 h 609653"/>
                <a:gd name="connsiteX3" fmla="*/ 573074 w 573074"/>
                <a:gd name="connsiteY3" fmla="*/ 318949 h 609653"/>
                <a:gd name="connsiteX4" fmla="*/ 573074 w 573074"/>
                <a:gd name="connsiteY4" fmla="*/ 609653 h 609653"/>
                <a:gd name="connsiteX5" fmla="*/ 0 w 573074"/>
                <a:gd name="connsiteY5" fmla="*/ 609653 h 60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074" h="609653">
                  <a:moveTo>
                    <a:pt x="0" y="0"/>
                  </a:moveTo>
                  <a:lnTo>
                    <a:pt x="394819" y="0"/>
                  </a:lnTo>
                  <a:lnTo>
                    <a:pt x="394819" y="318949"/>
                  </a:lnTo>
                  <a:lnTo>
                    <a:pt x="573074" y="318949"/>
                  </a:lnTo>
                  <a:lnTo>
                    <a:pt x="573074" y="609653"/>
                  </a:lnTo>
                  <a:lnTo>
                    <a:pt x="0" y="60965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578485" y="242570"/>
            <a:ext cx="9823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84595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KMOS</a:t>
            </a:r>
            <a:r>
              <a:rPr lang="zh-CN" altLang="en-US" sz="2800" b="1" dirty="0">
                <a:solidFill>
                  <a:srgbClr val="084595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价值</a:t>
            </a:r>
            <a:r>
              <a:rPr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立足未来、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原生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云原生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，一键构云、稳定可靠，简单易用、降本增效，运维成本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低）</a:t>
            </a:r>
            <a:endParaRPr lang="zh-CN" altLang="en-US" sz="1400" b="1" dirty="0">
              <a:solidFill>
                <a:srgbClr val="084595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图形 124"/>
          <p:cNvSpPr/>
          <p:nvPr/>
        </p:nvSpPr>
        <p:spPr>
          <a:xfrm>
            <a:off x="10009071" y="2064160"/>
            <a:ext cx="708914" cy="636128"/>
          </a:xfrm>
          <a:custGeom>
            <a:avLst/>
            <a:gdLst>
              <a:gd name="connsiteX0" fmla="*/ 1319213 w 1710792"/>
              <a:gd name="connsiteY0" fmla="*/ 791468 h 1535143"/>
              <a:gd name="connsiteX1" fmla="*/ 747713 w 1710792"/>
              <a:gd name="connsiteY1" fmla="*/ 791468 h 1535143"/>
              <a:gd name="connsiteX2" fmla="*/ 661988 w 1710792"/>
              <a:gd name="connsiteY2" fmla="*/ 705743 h 1535143"/>
              <a:gd name="connsiteX3" fmla="*/ 747713 w 1710792"/>
              <a:gd name="connsiteY3" fmla="*/ 620018 h 1535143"/>
              <a:gd name="connsiteX4" fmla="*/ 1319213 w 1710792"/>
              <a:gd name="connsiteY4" fmla="*/ 620018 h 1535143"/>
              <a:gd name="connsiteX5" fmla="*/ 1404938 w 1710792"/>
              <a:gd name="connsiteY5" fmla="*/ 705743 h 1535143"/>
              <a:gd name="connsiteX6" fmla="*/ 1319213 w 1710792"/>
              <a:gd name="connsiteY6" fmla="*/ 791468 h 1535143"/>
              <a:gd name="connsiteX7" fmla="*/ 342900 w 1710792"/>
              <a:gd name="connsiteY7" fmla="*/ 1043880 h 1535143"/>
              <a:gd name="connsiteX8" fmla="*/ 433388 w 1710792"/>
              <a:gd name="connsiteY8" fmla="*/ 1134368 h 1535143"/>
              <a:gd name="connsiteX9" fmla="*/ 523875 w 1710792"/>
              <a:gd name="connsiteY9" fmla="*/ 1043880 h 1535143"/>
              <a:gd name="connsiteX10" fmla="*/ 433388 w 1710792"/>
              <a:gd name="connsiteY10" fmla="*/ 953393 h 1535143"/>
              <a:gd name="connsiteX11" fmla="*/ 342900 w 1710792"/>
              <a:gd name="connsiteY11" fmla="*/ 1043880 h 1535143"/>
              <a:gd name="connsiteX12" fmla="*/ 342900 w 1710792"/>
              <a:gd name="connsiteY12" fmla="*/ 705743 h 1535143"/>
              <a:gd name="connsiteX13" fmla="*/ 433388 w 1710792"/>
              <a:gd name="connsiteY13" fmla="*/ 796230 h 1535143"/>
              <a:gd name="connsiteX14" fmla="*/ 523875 w 1710792"/>
              <a:gd name="connsiteY14" fmla="*/ 705743 h 1535143"/>
              <a:gd name="connsiteX15" fmla="*/ 433388 w 1710792"/>
              <a:gd name="connsiteY15" fmla="*/ 615255 h 1535143"/>
              <a:gd name="connsiteX16" fmla="*/ 342900 w 1710792"/>
              <a:gd name="connsiteY16" fmla="*/ 705743 h 1535143"/>
              <a:gd name="connsiteX17" fmla="*/ 1319213 w 1710792"/>
              <a:gd name="connsiteY17" fmla="*/ 1129606 h 1535143"/>
              <a:gd name="connsiteX18" fmla="*/ 747713 w 1710792"/>
              <a:gd name="connsiteY18" fmla="*/ 1129606 h 1535143"/>
              <a:gd name="connsiteX19" fmla="*/ 661988 w 1710792"/>
              <a:gd name="connsiteY19" fmla="*/ 1043880 h 1535143"/>
              <a:gd name="connsiteX20" fmla="*/ 747713 w 1710792"/>
              <a:gd name="connsiteY20" fmla="*/ 958156 h 1535143"/>
              <a:gd name="connsiteX21" fmla="*/ 1319213 w 1710792"/>
              <a:gd name="connsiteY21" fmla="*/ 958156 h 1535143"/>
              <a:gd name="connsiteX22" fmla="*/ 1404938 w 1710792"/>
              <a:gd name="connsiteY22" fmla="*/ 1043880 h 1535143"/>
              <a:gd name="connsiteX23" fmla="*/ 1319213 w 1710792"/>
              <a:gd name="connsiteY23" fmla="*/ 1129606 h 1535143"/>
              <a:gd name="connsiteX24" fmla="*/ 1709738 w 1710792"/>
              <a:gd name="connsiteY24" fmla="*/ 1405830 h 1535143"/>
              <a:gd name="connsiteX25" fmla="*/ 1709738 w 1710792"/>
              <a:gd name="connsiteY25" fmla="*/ 334268 h 1535143"/>
              <a:gd name="connsiteX26" fmla="*/ 1590675 w 1710792"/>
              <a:gd name="connsiteY26" fmla="*/ 215205 h 1535143"/>
              <a:gd name="connsiteX27" fmla="*/ 919163 w 1710792"/>
              <a:gd name="connsiteY27" fmla="*/ 215205 h 1535143"/>
              <a:gd name="connsiteX28" fmla="*/ 857250 w 1710792"/>
              <a:gd name="connsiteY28" fmla="*/ 196155 h 1535143"/>
              <a:gd name="connsiteX29" fmla="*/ 776288 w 1710792"/>
              <a:gd name="connsiteY29" fmla="*/ 72330 h 1535143"/>
              <a:gd name="connsiteX30" fmla="*/ 666750 w 1710792"/>
              <a:gd name="connsiteY30" fmla="*/ 893 h 1535143"/>
              <a:gd name="connsiteX31" fmla="*/ 147638 w 1710792"/>
              <a:gd name="connsiteY31" fmla="*/ 893 h 1535143"/>
              <a:gd name="connsiteX32" fmla="*/ 0 w 1710792"/>
              <a:gd name="connsiteY32" fmla="*/ 139005 h 1535143"/>
              <a:gd name="connsiteX33" fmla="*/ 0 w 1710792"/>
              <a:gd name="connsiteY33" fmla="*/ 1396306 h 1535143"/>
              <a:gd name="connsiteX34" fmla="*/ 119062 w 1710792"/>
              <a:gd name="connsiteY34" fmla="*/ 1534418 h 1535143"/>
              <a:gd name="connsiteX35" fmla="*/ 1604963 w 1710792"/>
              <a:gd name="connsiteY35" fmla="*/ 1534418 h 1535143"/>
              <a:gd name="connsiteX36" fmla="*/ 1709738 w 1710792"/>
              <a:gd name="connsiteY36" fmla="*/ 1405830 h 153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10792" h="1535143">
                <a:moveTo>
                  <a:pt x="1319213" y="791468"/>
                </a:moveTo>
                <a:lnTo>
                  <a:pt x="747713" y="791468"/>
                </a:lnTo>
                <a:cubicBezTo>
                  <a:pt x="700088" y="791468"/>
                  <a:pt x="661988" y="753368"/>
                  <a:pt x="661988" y="705743"/>
                </a:cubicBezTo>
                <a:cubicBezTo>
                  <a:pt x="661988" y="658118"/>
                  <a:pt x="700088" y="620018"/>
                  <a:pt x="747713" y="620018"/>
                </a:cubicBezTo>
                <a:lnTo>
                  <a:pt x="1319213" y="620018"/>
                </a:lnTo>
                <a:cubicBezTo>
                  <a:pt x="1366838" y="620018"/>
                  <a:pt x="1404938" y="658118"/>
                  <a:pt x="1404938" y="705743"/>
                </a:cubicBezTo>
                <a:cubicBezTo>
                  <a:pt x="1404938" y="753368"/>
                  <a:pt x="1366838" y="791468"/>
                  <a:pt x="1319213" y="791468"/>
                </a:cubicBezTo>
                <a:close/>
                <a:moveTo>
                  <a:pt x="342900" y="1043880"/>
                </a:moveTo>
                <a:cubicBezTo>
                  <a:pt x="342900" y="1096268"/>
                  <a:pt x="381000" y="1134368"/>
                  <a:pt x="433388" y="1134368"/>
                </a:cubicBezTo>
                <a:cubicBezTo>
                  <a:pt x="485775" y="1134368"/>
                  <a:pt x="523875" y="1091506"/>
                  <a:pt x="523875" y="1043880"/>
                </a:cubicBezTo>
                <a:cubicBezTo>
                  <a:pt x="523875" y="996256"/>
                  <a:pt x="485775" y="953393"/>
                  <a:pt x="433388" y="953393"/>
                </a:cubicBezTo>
                <a:cubicBezTo>
                  <a:pt x="381000" y="953393"/>
                  <a:pt x="342900" y="991493"/>
                  <a:pt x="342900" y="1043880"/>
                </a:cubicBezTo>
                <a:close/>
                <a:moveTo>
                  <a:pt x="342900" y="705743"/>
                </a:moveTo>
                <a:cubicBezTo>
                  <a:pt x="342900" y="758131"/>
                  <a:pt x="381000" y="796230"/>
                  <a:pt x="433388" y="796230"/>
                </a:cubicBezTo>
                <a:cubicBezTo>
                  <a:pt x="485775" y="796230"/>
                  <a:pt x="523875" y="753368"/>
                  <a:pt x="523875" y="705743"/>
                </a:cubicBezTo>
                <a:cubicBezTo>
                  <a:pt x="523875" y="658118"/>
                  <a:pt x="485775" y="615255"/>
                  <a:pt x="433388" y="615255"/>
                </a:cubicBezTo>
                <a:cubicBezTo>
                  <a:pt x="381000" y="615255"/>
                  <a:pt x="342900" y="658118"/>
                  <a:pt x="342900" y="705743"/>
                </a:cubicBezTo>
                <a:close/>
                <a:moveTo>
                  <a:pt x="1319213" y="1129606"/>
                </a:moveTo>
                <a:lnTo>
                  <a:pt x="747713" y="1129606"/>
                </a:lnTo>
                <a:cubicBezTo>
                  <a:pt x="700088" y="1129606"/>
                  <a:pt x="661988" y="1091506"/>
                  <a:pt x="661988" y="1043880"/>
                </a:cubicBezTo>
                <a:cubicBezTo>
                  <a:pt x="661988" y="996256"/>
                  <a:pt x="700088" y="958156"/>
                  <a:pt x="747713" y="958156"/>
                </a:cubicBezTo>
                <a:lnTo>
                  <a:pt x="1319213" y="958156"/>
                </a:lnTo>
                <a:cubicBezTo>
                  <a:pt x="1366838" y="958156"/>
                  <a:pt x="1404938" y="996256"/>
                  <a:pt x="1404938" y="1043880"/>
                </a:cubicBezTo>
                <a:cubicBezTo>
                  <a:pt x="1404938" y="1091506"/>
                  <a:pt x="1366838" y="1129606"/>
                  <a:pt x="1319213" y="1129606"/>
                </a:cubicBezTo>
                <a:close/>
                <a:moveTo>
                  <a:pt x="1709738" y="1405830"/>
                </a:moveTo>
                <a:lnTo>
                  <a:pt x="1709738" y="334268"/>
                </a:lnTo>
                <a:cubicBezTo>
                  <a:pt x="1709738" y="205680"/>
                  <a:pt x="1590675" y="215205"/>
                  <a:pt x="1590675" y="215205"/>
                </a:cubicBezTo>
                <a:lnTo>
                  <a:pt x="919163" y="215205"/>
                </a:lnTo>
                <a:cubicBezTo>
                  <a:pt x="881063" y="215205"/>
                  <a:pt x="857250" y="196155"/>
                  <a:pt x="857250" y="196155"/>
                </a:cubicBezTo>
                <a:cubicBezTo>
                  <a:pt x="857250" y="196155"/>
                  <a:pt x="828675" y="148530"/>
                  <a:pt x="776288" y="72330"/>
                </a:cubicBezTo>
                <a:cubicBezTo>
                  <a:pt x="728663" y="-13395"/>
                  <a:pt x="666750" y="893"/>
                  <a:pt x="666750" y="893"/>
                </a:cubicBezTo>
                <a:lnTo>
                  <a:pt x="147638" y="893"/>
                </a:lnTo>
                <a:cubicBezTo>
                  <a:pt x="0" y="893"/>
                  <a:pt x="0" y="139005"/>
                  <a:pt x="0" y="139005"/>
                </a:cubicBezTo>
                <a:lnTo>
                  <a:pt x="0" y="1396306"/>
                </a:lnTo>
                <a:cubicBezTo>
                  <a:pt x="0" y="1553468"/>
                  <a:pt x="119062" y="1534418"/>
                  <a:pt x="119062" y="1534418"/>
                </a:cubicBezTo>
                <a:lnTo>
                  <a:pt x="1604963" y="1534418"/>
                </a:lnTo>
                <a:cubicBezTo>
                  <a:pt x="1728788" y="1534418"/>
                  <a:pt x="1709738" y="1405830"/>
                  <a:pt x="1709738" y="1405830"/>
                </a:cubicBezTo>
                <a:close/>
              </a:path>
            </a:pathLst>
          </a:custGeom>
          <a:gradFill>
            <a:gsLst>
              <a:gs pos="0">
                <a:srgbClr val="486FFA">
                  <a:alpha val="86000"/>
                  <a:lumMod val="18000"/>
                  <a:lumOff val="82000"/>
                </a:srgbClr>
              </a:gs>
              <a:gs pos="99000">
                <a:srgbClr val="10B4A6">
                  <a:lumMod val="50000"/>
                  <a:lumOff val="50000"/>
                </a:srgbClr>
              </a:gs>
            </a:gsLst>
            <a:lin ang="2700000" scaled="0"/>
          </a:gradFill>
          <a:ln w="6350" cap="flat">
            <a:gradFill>
              <a:gsLst>
                <a:gs pos="25000">
                  <a:srgbClr val="486FFA">
                    <a:alpha val="20000"/>
                    <a:lumMod val="10000"/>
                    <a:lumOff val="90000"/>
                  </a:srgbClr>
                </a:gs>
                <a:gs pos="82000">
                  <a:srgbClr val="10B4A6">
                    <a:lumMod val="40000"/>
                    <a:lumOff val="60000"/>
                  </a:srgbClr>
                </a:gs>
              </a:gsLst>
              <a:lin ang="2700000" scaled="0"/>
            </a:gradFill>
            <a:prstDash val="solid"/>
            <a:miter/>
          </a:ln>
          <a:scene3d>
            <a:camera prst="perspectiveHeroicExtremeLeftFacing">
              <a:rot lat="487347" lon="2067641" rev="19925485"/>
            </a:camera>
            <a:lightRig rig="contrasting" dir="t"/>
          </a:scene3d>
          <a:sp3d extrusionH="101600" prstMaterial="softEdge">
            <a:extrusionClr>
              <a:srgbClr val="D8FCF9"/>
            </a:extrusion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矩形: 圆角 3"/>
          <p:cNvSpPr/>
          <p:nvPr/>
        </p:nvSpPr>
        <p:spPr>
          <a:xfrm>
            <a:off x="2115586" y="1404076"/>
            <a:ext cx="2578863" cy="2580076"/>
          </a:xfrm>
          <a:prstGeom prst="roundRect">
            <a:avLst>
              <a:gd name="adj" fmla="val 7595"/>
            </a:avLst>
          </a:prstGeom>
          <a:gradFill>
            <a:gsLst>
              <a:gs pos="100000">
                <a:srgbClr val="FFFFFF">
                  <a:alpha val="0"/>
                </a:srgbClr>
              </a:gs>
              <a:gs pos="32000">
                <a:srgbClr val="FFFFFF">
                  <a:alpha val="7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6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5" name="矩形: 圆角 5"/>
          <p:cNvSpPr/>
          <p:nvPr/>
        </p:nvSpPr>
        <p:spPr>
          <a:xfrm>
            <a:off x="4831143" y="1404076"/>
            <a:ext cx="2578863" cy="2580076"/>
          </a:xfrm>
          <a:prstGeom prst="roundRect">
            <a:avLst>
              <a:gd name="adj" fmla="val 7595"/>
            </a:avLst>
          </a:prstGeom>
          <a:gradFill>
            <a:gsLst>
              <a:gs pos="100000">
                <a:srgbClr val="FFFFFF">
                  <a:alpha val="0"/>
                </a:srgbClr>
              </a:gs>
              <a:gs pos="32000">
                <a:srgbClr val="FFFFFF">
                  <a:alpha val="7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6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7" name="矩形: 圆角 8"/>
          <p:cNvSpPr/>
          <p:nvPr/>
        </p:nvSpPr>
        <p:spPr>
          <a:xfrm>
            <a:off x="7546700" y="1404076"/>
            <a:ext cx="2578863" cy="2580076"/>
          </a:xfrm>
          <a:prstGeom prst="roundRect">
            <a:avLst>
              <a:gd name="adj" fmla="val 7595"/>
            </a:avLst>
          </a:prstGeom>
          <a:gradFill>
            <a:gsLst>
              <a:gs pos="100000">
                <a:srgbClr val="FFFFFF">
                  <a:alpha val="0"/>
                </a:srgbClr>
              </a:gs>
              <a:gs pos="32000">
                <a:srgbClr val="FFFFFF">
                  <a:alpha val="7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6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5324" y="3469535"/>
            <a:ext cx="10725533" cy="2286000"/>
            <a:chOff x="695324" y="3675275"/>
            <a:chExt cx="10725533" cy="2286000"/>
          </a:xfrm>
        </p:grpSpPr>
        <p:sp>
          <p:nvSpPr>
            <p:cNvPr id="15" name="矩形: 圆角 10"/>
            <p:cNvSpPr/>
            <p:nvPr/>
          </p:nvSpPr>
          <p:spPr>
            <a:xfrm>
              <a:off x="695324" y="3675275"/>
              <a:ext cx="2578863" cy="2286000"/>
            </a:xfrm>
            <a:prstGeom prst="roundRect">
              <a:avLst>
                <a:gd name="adj" fmla="val 7595"/>
              </a:avLst>
            </a:prstGeom>
            <a:gradFill>
              <a:gsLst>
                <a:gs pos="100000">
                  <a:srgbClr val="FFFFFF">
                    <a:alpha val="0"/>
                  </a:srgbClr>
                </a:gs>
                <a:gs pos="32000">
                  <a:srgbClr val="FFFFFF">
                    <a:alpha val="7000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16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6" name="矩形: 圆角 11"/>
            <p:cNvSpPr/>
            <p:nvPr/>
          </p:nvSpPr>
          <p:spPr>
            <a:xfrm>
              <a:off x="3410881" y="3675275"/>
              <a:ext cx="2578863" cy="2286000"/>
            </a:xfrm>
            <a:prstGeom prst="roundRect">
              <a:avLst>
                <a:gd name="adj" fmla="val 7595"/>
              </a:avLst>
            </a:prstGeom>
            <a:gradFill>
              <a:gsLst>
                <a:gs pos="100000">
                  <a:srgbClr val="FFFFFF">
                    <a:alpha val="0"/>
                  </a:srgbClr>
                </a:gs>
                <a:gs pos="32000">
                  <a:srgbClr val="FFFFFF">
                    <a:alpha val="7000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16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7" name="矩形: 圆角 12"/>
            <p:cNvSpPr/>
            <p:nvPr/>
          </p:nvSpPr>
          <p:spPr>
            <a:xfrm>
              <a:off x="6126438" y="3675275"/>
              <a:ext cx="2578863" cy="2286000"/>
            </a:xfrm>
            <a:prstGeom prst="roundRect">
              <a:avLst>
                <a:gd name="adj" fmla="val 7595"/>
              </a:avLst>
            </a:prstGeom>
            <a:gradFill>
              <a:gsLst>
                <a:gs pos="100000">
                  <a:srgbClr val="FFFFFF">
                    <a:alpha val="0"/>
                  </a:srgbClr>
                </a:gs>
                <a:gs pos="32000">
                  <a:srgbClr val="FFFFFF">
                    <a:alpha val="7000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16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8" name="矩形: 圆角 13"/>
            <p:cNvSpPr/>
            <p:nvPr/>
          </p:nvSpPr>
          <p:spPr>
            <a:xfrm>
              <a:off x="8841994" y="3675275"/>
              <a:ext cx="2578863" cy="2286000"/>
            </a:xfrm>
            <a:prstGeom prst="roundRect">
              <a:avLst>
                <a:gd name="adj" fmla="val 7595"/>
              </a:avLst>
            </a:prstGeom>
            <a:gradFill>
              <a:gsLst>
                <a:gs pos="100000">
                  <a:srgbClr val="FFFFFF">
                    <a:alpha val="0"/>
                  </a:srgbClr>
                </a:gs>
                <a:gs pos="32000">
                  <a:srgbClr val="FFFFFF">
                    <a:alpha val="7000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16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032000" y="2435225"/>
            <a:ext cx="257937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kumimoji="0" b="0" i="0" u="none" strike="noStrike" cap="none" spc="0" normalizeH="0" baseline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armonyOS Sans SC" panose="00000400000000000000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</a:rPr>
              <a:t>一键构建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</a:rPr>
              <a:t>私有云，半个人力即可维护，支撑企业所有应用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93273" y="2046434"/>
            <a:ext cx="136436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8000">
                      <a:srgbClr val="12C8B8">
                        <a:lumMod val="90000"/>
                      </a:srgbClr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HarmonyOS Sans SC Black"/>
                <a:ea typeface="HarmonyOS Sans SC Black"/>
              </a:defRPr>
            </a:lvl1pPr>
          </a:lstStyle>
          <a:p>
            <a:r>
              <a:rPr lang="zh-CN" altLang="en-US">
                <a:solidFill>
                  <a:srgbClr val="396BB0"/>
                </a:solidFill>
                <a:latin typeface="微软雅黑" charset="0"/>
                <a:ea typeface="微软雅黑" charset="0"/>
              </a:rPr>
              <a:t>一键构云</a:t>
            </a:r>
            <a:endParaRPr lang="zh-CN" altLang="en-US">
              <a:solidFill>
                <a:srgbClr val="396BB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83150" y="2435225"/>
            <a:ext cx="255143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kumimoji="0" b="0" i="0" u="none" strike="noStrike" cap="none" spc="0" normalizeH="0" baseline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armonyOS Sans SC" panose="00000400000000000000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企业基础设施成本，绝大多数情况可以降低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80%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，且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业务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翻倍成本只需增加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30%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68868" y="2046434"/>
            <a:ext cx="130341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8000">
                      <a:srgbClr val="12C8B8">
                        <a:lumMod val="90000"/>
                      </a:srgbClr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HarmonyOS Sans SC Black"/>
                <a:ea typeface="HarmonyOS Sans SC Black"/>
              </a:defRPr>
            </a:lvl1pPr>
          </a:lstStyle>
          <a:p>
            <a:r>
              <a:rPr lang="zh-CN" altLang="en-US">
                <a:solidFill>
                  <a:srgbClr val="396BB0"/>
                </a:solidFill>
                <a:latin typeface="微软雅黑" charset="0"/>
                <a:ea typeface="微软雅黑" charset="0"/>
              </a:rPr>
              <a:t>降低成本</a:t>
            </a:r>
            <a:endParaRPr lang="zh-CN" altLang="en-US">
              <a:solidFill>
                <a:srgbClr val="396BB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61605" y="2435225"/>
            <a:ext cx="274701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kumimoji="0" b="0" i="0" u="none" strike="noStrike" cap="none" spc="0" normalizeH="0" baseline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armonyOS Sans SC" panose="00000400000000000000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避免出现僵尸服务器、僵尸应用。 所有资源统一抽象成资源池，</a:t>
            </a:r>
            <a:b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</a:b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应用欠费自动停止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66469" y="2046434"/>
            <a:ext cx="165839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8000">
                      <a:srgbClr val="12C8B8">
                        <a:lumMod val="90000"/>
                      </a:srgbClr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HarmonyOS Sans SC Black"/>
                <a:ea typeface="HarmonyOS Sans SC Black"/>
              </a:defRPr>
            </a:lvl1pPr>
          </a:lstStyle>
          <a:p>
            <a:r>
              <a:rPr lang="zh-CN" altLang="en-US" dirty="0">
                <a:solidFill>
                  <a:srgbClr val="396BB0"/>
                </a:solidFill>
                <a:latin typeface="微软雅黑" charset="0"/>
                <a:ea typeface="微软雅黑" charset="0"/>
              </a:rPr>
              <a:t>避免资源浪费</a:t>
            </a:r>
            <a:endParaRPr lang="zh-CN" altLang="en-US" dirty="0">
              <a:solidFill>
                <a:srgbClr val="396BB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05510" y="4704080"/>
            <a:ext cx="2165350" cy="655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kumimoji="0" b="0" i="0" u="none" strike="noStrike" cap="none" spc="0" normalizeH="0" baseline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armonyOS Sans SC" panose="00000400000000000000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</a:rPr>
              <a:t>极高的稳定性和高可用性加强业务稳定性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81488" y="4315084"/>
            <a:ext cx="132223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8000">
                      <a:srgbClr val="12C8B8">
                        <a:lumMod val="90000"/>
                      </a:srgbClr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HarmonyOS Sans SC Black"/>
                <a:ea typeface="HarmonyOS Sans SC Black"/>
              </a:defRPr>
            </a:lvl1pPr>
          </a:lstStyle>
          <a:p>
            <a:r>
              <a:rPr lang="zh-CN" altLang="en-US">
                <a:solidFill>
                  <a:srgbClr val="396BB0"/>
                </a:solidFill>
                <a:latin typeface="微软雅黑" charset="0"/>
                <a:ea typeface="微软雅黑" charset="0"/>
              </a:rPr>
              <a:t>高稳定性</a:t>
            </a:r>
            <a:endParaRPr lang="zh-CN" altLang="en-US">
              <a:solidFill>
                <a:srgbClr val="396BB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681542" y="4704075"/>
            <a:ext cx="2012361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kumimoji="0" b="0" i="0" u="none" strike="noStrike" cap="none" spc="0" normalizeH="0" baseline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armonyOS Sans SC" panose="00000400000000000000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</a:rPr>
              <a:t>一台服务器最高可跑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</a:rPr>
              <a:t>上千个应用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785726" y="4315084"/>
            <a:ext cx="1803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8000">
                      <a:srgbClr val="12C8B8">
                        <a:lumMod val="90000"/>
                      </a:srgbClr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HarmonyOS Sans SC Black"/>
                <a:ea typeface="HarmonyOS Sans SC Black"/>
              </a:defRPr>
            </a:lvl1pPr>
          </a:lstStyle>
          <a:p>
            <a:r>
              <a:rPr lang="zh-CN" altLang="en-US">
                <a:solidFill>
                  <a:srgbClr val="396BB0"/>
                </a:solidFill>
                <a:latin typeface="微软雅黑" charset="0"/>
                <a:ea typeface="微软雅黑" charset="0"/>
              </a:rPr>
              <a:t>高密度运行应用</a:t>
            </a:r>
            <a:endParaRPr lang="zh-CN" altLang="en-US">
              <a:solidFill>
                <a:srgbClr val="396BB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115050" y="4704075"/>
            <a:ext cx="2608534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kumimoji="0" b="0" i="0" u="none" strike="noStrike" cap="none" spc="0" normalizeH="0" baseline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armonyOS Sans SC" panose="00000400000000000000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极大提升协作效率与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业务开发效率</a:t>
            </a:r>
            <a:r>
              <a:rPr lang="zh-CN" altLang="en-US" sz="1400" kern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0 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运维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771722" y="4315084"/>
            <a:ext cx="132223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8000">
                      <a:srgbClr val="12C8B8">
                        <a:lumMod val="90000"/>
                      </a:srgbClr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HarmonyOS Sans SC Black"/>
                <a:ea typeface="HarmonyOS Sans SC Black"/>
              </a:defRPr>
            </a:lvl1pPr>
          </a:lstStyle>
          <a:p>
            <a:r>
              <a:rPr lang="zh-CN" altLang="en-US">
                <a:solidFill>
                  <a:srgbClr val="396BB0"/>
                </a:solidFill>
                <a:latin typeface="微软雅黑" charset="0"/>
                <a:ea typeface="微软雅黑" charset="0"/>
              </a:rPr>
              <a:t>提升效率</a:t>
            </a:r>
            <a:endParaRPr lang="zh-CN" altLang="en-US">
              <a:solidFill>
                <a:srgbClr val="396BB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144635" y="4704080"/>
            <a:ext cx="205486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kumimoji="0" b="0" i="0" u="none" strike="noStrike" cap="none" spc="0" normalizeH="0" baseline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armonyOS Sans SC" panose="00000400000000000000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</a:rPr>
              <a:t>一流的产品体验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</a:rPr>
              <a:t>AI 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</a:rPr>
              <a:t>开发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</a:rPr>
              <a:t>友好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516839" y="4315084"/>
            <a:ext cx="132223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8000">
                      <a:srgbClr val="12C8B8">
                        <a:lumMod val="90000"/>
                      </a:srgbClr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HarmonyOS Sans SC Black"/>
                <a:ea typeface="HarmonyOS Sans SC Black"/>
              </a:defRPr>
            </a:lvl1pPr>
          </a:lstStyle>
          <a:p>
            <a:r>
              <a:rPr lang="zh-CN" altLang="en-US">
                <a:solidFill>
                  <a:srgbClr val="396BB0"/>
                </a:solidFill>
                <a:latin typeface="微软雅黑" charset="0"/>
                <a:ea typeface="微软雅黑" charset="0"/>
              </a:rPr>
              <a:t>极致体验</a:t>
            </a:r>
            <a:endParaRPr lang="zh-CN" altLang="en-US">
              <a:solidFill>
                <a:srgbClr val="396BB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883494" y="1520341"/>
            <a:ext cx="448760" cy="448758"/>
          </a:xfrm>
          <a:prstGeom prst="ellipse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54" name="图形 129"/>
          <p:cNvSpPr/>
          <p:nvPr/>
        </p:nvSpPr>
        <p:spPr>
          <a:xfrm>
            <a:off x="1328928" y="2099169"/>
            <a:ext cx="566156" cy="566156"/>
          </a:xfrm>
          <a:custGeom>
            <a:avLst/>
            <a:gdLst>
              <a:gd name="connsiteX0" fmla="*/ 1527969 w 1587500"/>
              <a:gd name="connsiteY0" fmla="*/ 1587500 h 1587500"/>
              <a:gd name="connsiteX1" fmla="*/ 59531 w 1587500"/>
              <a:gd name="connsiteY1" fmla="*/ 1587500 h 1587500"/>
              <a:gd name="connsiteX2" fmla="*/ 0 w 1587500"/>
              <a:gd name="connsiteY2" fmla="*/ 1527969 h 1587500"/>
              <a:gd name="connsiteX3" fmla="*/ 0 w 1587500"/>
              <a:gd name="connsiteY3" fmla="*/ 59531 h 1587500"/>
              <a:gd name="connsiteX4" fmla="*/ 59531 w 1587500"/>
              <a:gd name="connsiteY4" fmla="*/ 0 h 1587500"/>
              <a:gd name="connsiteX5" fmla="*/ 119062 w 1587500"/>
              <a:gd name="connsiteY5" fmla="*/ 59531 h 1587500"/>
              <a:gd name="connsiteX6" fmla="*/ 119062 w 1587500"/>
              <a:gd name="connsiteY6" fmla="*/ 1468438 h 1587500"/>
              <a:gd name="connsiteX7" fmla="*/ 1527969 w 1587500"/>
              <a:gd name="connsiteY7" fmla="*/ 1468438 h 1587500"/>
              <a:gd name="connsiteX8" fmla="*/ 1587500 w 1587500"/>
              <a:gd name="connsiteY8" fmla="*/ 1527969 h 1587500"/>
              <a:gd name="connsiteX9" fmla="*/ 1527969 w 1587500"/>
              <a:gd name="connsiteY9" fmla="*/ 1587500 h 1587500"/>
              <a:gd name="connsiteX10" fmla="*/ 1428750 w 1587500"/>
              <a:gd name="connsiteY10" fmla="*/ 1389063 h 1587500"/>
              <a:gd name="connsiteX11" fmla="*/ 1309688 w 1587500"/>
              <a:gd name="connsiteY11" fmla="*/ 1389063 h 1587500"/>
              <a:gd name="connsiteX12" fmla="*/ 1230312 w 1587500"/>
              <a:gd name="connsiteY12" fmla="*/ 1309688 h 1587500"/>
              <a:gd name="connsiteX13" fmla="*/ 1230313 w 1587500"/>
              <a:gd name="connsiteY13" fmla="*/ 436563 h 1587500"/>
              <a:gd name="connsiteX14" fmla="*/ 1309688 w 1587500"/>
              <a:gd name="connsiteY14" fmla="*/ 357188 h 1587500"/>
              <a:gd name="connsiteX15" fmla="*/ 1428750 w 1587500"/>
              <a:gd name="connsiteY15" fmla="*/ 357188 h 1587500"/>
              <a:gd name="connsiteX16" fmla="*/ 1508125 w 1587500"/>
              <a:gd name="connsiteY16" fmla="*/ 436563 h 1587500"/>
              <a:gd name="connsiteX17" fmla="*/ 1508125 w 1587500"/>
              <a:gd name="connsiteY17" fmla="*/ 1309688 h 1587500"/>
              <a:gd name="connsiteX18" fmla="*/ 1428750 w 1587500"/>
              <a:gd name="connsiteY18" fmla="*/ 1389063 h 1587500"/>
              <a:gd name="connsiteX19" fmla="*/ 952500 w 1587500"/>
              <a:gd name="connsiteY19" fmla="*/ 1389063 h 1587500"/>
              <a:gd name="connsiteX20" fmla="*/ 833437 w 1587500"/>
              <a:gd name="connsiteY20" fmla="*/ 1389063 h 1587500"/>
              <a:gd name="connsiteX21" fmla="*/ 754063 w 1587500"/>
              <a:gd name="connsiteY21" fmla="*/ 1309688 h 1587500"/>
              <a:gd name="connsiteX22" fmla="*/ 754063 w 1587500"/>
              <a:gd name="connsiteY22" fmla="*/ 595313 h 1587500"/>
              <a:gd name="connsiteX23" fmla="*/ 833437 w 1587500"/>
              <a:gd name="connsiteY23" fmla="*/ 515938 h 1587500"/>
              <a:gd name="connsiteX24" fmla="*/ 952500 w 1587500"/>
              <a:gd name="connsiteY24" fmla="*/ 515937 h 1587500"/>
              <a:gd name="connsiteX25" fmla="*/ 1031875 w 1587500"/>
              <a:gd name="connsiteY25" fmla="*/ 595312 h 1587500"/>
              <a:gd name="connsiteX26" fmla="*/ 1031875 w 1587500"/>
              <a:gd name="connsiteY26" fmla="*/ 1309688 h 1587500"/>
              <a:gd name="connsiteX27" fmla="*/ 952500 w 1587500"/>
              <a:gd name="connsiteY27" fmla="*/ 1389063 h 1587500"/>
              <a:gd name="connsiteX28" fmla="*/ 476250 w 1587500"/>
              <a:gd name="connsiteY28" fmla="*/ 1389063 h 1587500"/>
              <a:gd name="connsiteX29" fmla="*/ 357188 w 1587500"/>
              <a:gd name="connsiteY29" fmla="*/ 1389063 h 1587500"/>
              <a:gd name="connsiteX30" fmla="*/ 277813 w 1587500"/>
              <a:gd name="connsiteY30" fmla="*/ 1309688 h 1587500"/>
              <a:gd name="connsiteX31" fmla="*/ 277813 w 1587500"/>
              <a:gd name="connsiteY31" fmla="*/ 277813 h 1587500"/>
              <a:gd name="connsiteX32" fmla="*/ 357188 w 1587500"/>
              <a:gd name="connsiteY32" fmla="*/ 198438 h 1587500"/>
              <a:gd name="connsiteX33" fmla="*/ 476250 w 1587500"/>
              <a:gd name="connsiteY33" fmla="*/ 198438 h 1587500"/>
              <a:gd name="connsiteX34" fmla="*/ 555625 w 1587500"/>
              <a:gd name="connsiteY34" fmla="*/ 277813 h 1587500"/>
              <a:gd name="connsiteX35" fmla="*/ 555625 w 1587500"/>
              <a:gd name="connsiteY35" fmla="*/ 1309688 h 1587500"/>
              <a:gd name="connsiteX36" fmla="*/ 476250 w 1587500"/>
              <a:gd name="connsiteY36" fmla="*/ 1389063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87500" h="1587500">
                <a:moveTo>
                  <a:pt x="1527969" y="1587500"/>
                </a:moveTo>
                <a:lnTo>
                  <a:pt x="59531" y="1587500"/>
                </a:lnTo>
                <a:cubicBezTo>
                  <a:pt x="26653" y="1587500"/>
                  <a:pt x="0" y="1560847"/>
                  <a:pt x="0" y="1527969"/>
                </a:cubicBezTo>
                <a:lnTo>
                  <a:pt x="0" y="59531"/>
                </a:lnTo>
                <a:cubicBezTo>
                  <a:pt x="0" y="26653"/>
                  <a:pt x="26653" y="0"/>
                  <a:pt x="59531" y="0"/>
                </a:cubicBezTo>
                <a:cubicBezTo>
                  <a:pt x="92409" y="0"/>
                  <a:pt x="119062" y="26653"/>
                  <a:pt x="119062" y="59531"/>
                </a:cubicBezTo>
                <a:lnTo>
                  <a:pt x="119062" y="1468438"/>
                </a:lnTo>
                <a:lnTo>
                  <a:pt x="1527969" y="1468438"/>
                </a:lnTo>
                <a:cubicBezTo>
                  <a:pt x="1560847" y="1468438"/>
                  <a:pt x="1587500" y="1495091"/>
                  <a:pt x="1587500" y="1527969"/>
                </a:cubicBezTo>
                <a:cubicBezTo>
                  <a:pt x="1587500" y="1560847"/>
                  <a:pt x="1560847" y="1587500"/>
                  <a:pt x="1527969" y="1587500"/>
                </a:cubicBezTo>
                <a:close/>
                <a:moveTo>
                  <a:pt x="1428750" y="1389063"/>
                </a:moveTo>
                <a:lnTo>
                  <a:pt x="1309688" y="1389063"/>
                </a:lnTo>
                <a:cubicBezTo>
                  <a:pt x="1265850" y="1389063"/>
                  <a:pt x="1230312" y="1353525"/>
                  <a:pt x="1230312" y="1309688"/>
                </a:cubicBezTo>
                <a:lnTo>
                  <a:pt x="1230313" y="436563"/>
                </a:lnTo>
                <a:cubicBezTo>
                  <a:pt x="1230313" y="392725"/>
                  <a:pt x="1265850" y="357188"/>
                  <a:pt x="1309688" y="357188"/>
                </a:cubicBezTo>
                <a:lnTo>
                  <a:pt x="1428750" y="357188"/>
                </a:lnTo>
                <a:cubicBezTo>
                  <a:pt x="1472588" y="357188"/>
                  <a:pt x="1508125" y="392725"/>
                  <a:pt x="1508125" y="436563"/>
                </a:cubicBezTo>
                <a:lnTo>
                  <a:pt x="1508125" y="1309688"/>
                </a:lnTo>
                <a:cubicBezTo>
                  <a:pt x="1508125" y="1353525"/>
                  <a:pt x="1472588" y="1389063"/>
                  <a:pt x="1428750" y="1389063"/>
                </a:cubicBezTo>
                <a:close/>
                <a:moveTo>
                  <a:pt x="952500" y="1389063"/>
                </a:moveTo>
                <a:lnTo>
                  <a:pt x="833437" y="1389063"/>
                </a:lnTo>
                <a:cubicBezTo>
                  <a:pt x="789600" y="1389063"/>
                  <a:pt x="754063" y="1353525"/>
                  <a:pt x="754063" y="1309688"/>
                </a:cubicBezTo>
                <a:lnTo>
                  <a:pt x="754063" y="595313"/>
                </a:lnTo>
                <a:cubicBezTo>
                  <a:pt x="754063" y="551475"/>
                  <a:pt x="789600" y="515938"/>
                  <a:pt x="833437" y="515938"/>
                </a:cubicBezTo>
                <a:lnTo>
                  <a:pt x="952500" y="515937"/>
                </a:lnTo>
                <a:cubicBezTo>
                  <a:pt x="996338" y="515937"/>
                  <a:pt x="1031875" y="551475"/>
                  <a:pt x="1031875" y="595312"/>
                </a:cubicBezTo>
                <a:lnTo>
                  <a:pt x="1031875" y="1309688"/>
                </a:lnTo>
                <a:cubicBezTo>
                  <a:pt x="1031875" y="1353525"/>
                  <a:pt x="996338" y="1389063"/>
                  <a:pt x="952500" y="1389063"/>
                </a:cubicBezTo>
                <a:close/>
                <a:moveTo>
                  <a:pt x="476250" y="1389063"/>
                </a:moveTo>
                <a:lnTo>
                  <a:pt x="357188" y="1389063"/>
                </a:lnTo>
                <a:cubicBezTo>
                  <a:pt x="313350" y="1389063"/>
                  <a:pt x="277813" y="1353525"/>
                  <a:pt x="277813" y="1309688"/>
                </a:cubicBezTo>
                <a:lnTo>
                  <a:pt x="277813" y="277813"/>
                </a:lnTo>
                <a:cubicBezTo>
                  <a:pt x="277813" y="233975"/>
                  <a:pt x="313350" y="198438"/>
                  <a:pt x="357188" y="198438"/>
                </a:cubicBezTo>
                <a:lnTo>
                  <a:pt x="476250" y="198438"/>
                </a:lnTo>
                <a:cubicBezTo>
                  <a:pt x="520088" y="198438"/>
                  <a:pt x="555625" y="233975"/>
                  <a:pt x="555625" y="277813"/>
                </a:cubicBezTo>
                <a:lnTo>
                  <a:pt x="555625" y="1309688"/>
                </a:lnTo>
                <a:cubicBezTo>
                  <a:pt x="555625" y="1353525"/>
                  <a:pt x="520088" y="1389063"/>
                  <a:pt x="476250" y="1389063"/>
                </a:cubicBezTo>
                <a:close/>
              </a:path>
            </a:pathLst>
          </a:custGeom>
          <a:gradFill>
            <a:gsLst>
              <a:gs pos="0">
                <a:srgbClr val="486FFA">
                  <a:alpha val="86000"/>
                  <a:lumMod val="18000"/>
                  <a:lumOff val="82000"/>
                </a:srgbClr>
              </a:gs>
              <a:gs pos="99000">
                <a:srgbClr val="10B4A6">
                  <a:lumMod val="50000"/>
                  <a:lumOff val="50000"/>
                </a:srgbClr>
              </a:gs>
            </a:gsLst>
            <a:lin ang="2700000" scaled="0"/>
          </a:gradFill>
          <a:ln w="6350" cap="flat">
            <a:gradFill>
              <a:gsLst>
                <a:gs pos="25000">
                  <a:srgbClr val="486FFA">
                    <a:alpha val="20000"/>
                    <a:lumMod val="10000"/>
                    <a:lumOff val="90000"/>
                  </a:srgbClr>
                </a:gs>
                <a:gs pos="82000">
                  <a:srgbClr val="10B4A6">
                    <a:lumMod val="40000"/>
                    <a:lumOff val="60000"/>
                  </a:srgbClr>
                </a:gs>
              </a:gsLst>
              <a:lin ang="2700000" scaled="0"/>
            </a:gradFill>
            <a:prstDash val="solid"/>
            <a:miter/>
          </a:ln>
          <a:scene3d>
            <a:camera prst="perspectiveHeroicExtremeLeftFacing">
              <a:rot lat="630000" lon="18960000" rev="1716000"/>
            </a:camera>
            <a:lightRig rig="contrasting" dir="t"/>
          </a:scene3d>
          <a:sp3d extrusionH="76200" prstMaterial="softEdge">
            <a:extrusionClr>
              <a:srgbClr val="D8FCF9"/>
            </a:extrusion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5" name="图形 134"/>
          <p:cNvSpPr/>
          <p:nvPr/>
        </p:nvSpPr>
        <p:spPr>
          <a:xfrm>
            <a:off x="8301040" y="5344784"/>
            <a:ext cx="705390" cy="706650"/>
          </a:xfrm>
          <a:custGeom>
            <a:avLst/>
            <a:gdLst>
              <a:gd name="connsiteX0" fmla="*/ 1579066 w 1666875"/>
              <a:gd name="connsiteY0" fmla="*/ 462856 h 1669851"/>
              <a:gd name="connsiteX1" fmla="*/ 1666875 w 1666875"/>
              <a:gd name="connsiteY1" fmla="*/ 836414 h 1669851"/>
              <a:gd name="connsiteX2" fmla="*/ 833438 w 1666875"/>
              <a:gd name="connsiteY2" fmla="*/ 1669852 h 1669851"/>
              <a:gd name="connsiteX3" fmla="*/ 0 w 1666875"/>
              <a:gd name="connsiteY3" fmla="*/ 836414 h 1669851"/>
              <a:gd name="connsiteX4" fmla="*/ 833438 w 1666875"/>
              <a:gd name="connsiteY4" fmla="*/ 2977 h 1669851"/>
              <a:gd name="connsiteX5" fmla="*/ 833438 w 1666875"/>
              <a:gd name="connsiteY5" fmla="*/ 892969 h 1669851"/>
              <a:gd name="connsiteX6" fmla="*/ 1579066 w 1666875"/>
              <a:gd name="connsiteY6" fmla="*/ 462856 h 1669851"/>
              <a:gd name="connsiteX7" fmla="*/ 952500 w 1666875"/>
              <a:gd name="connsiteY7" fmla="*/ 0 h 1669851"/>
              <a:gd name="connsiteX8" fmla="*/ 952500 w 1666875"/>
              <a:gd name="connsiteY8" fmla="*/ 675680 h 1669851"/>
              <a:gd name="connsiteX9" fmla="*/ 1518047 w 1666875"/>
              <a:gd name="connsiteY9" fmla="*/ 349746 h 1669851"/>
              <a:gd name="connsiteX10" fmla="*/ 952500 w 1666875"/>
              <a:gd name="connsiteY10" fmla="*/ 0 h 166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6875" h="1669851">
                <a:moveTo>
                  <a:pt x="1579066" y="462856"/>
                </a:moveTo>
                <a:cubicBezTo>
                  <a:pt x="1635621" y="575965"/>
                  <a:pt x="1666875" y="702469"/>
                  <a:pt x="1666875" y="836414"/>
                </a:cubicBezTo>
                <a:cubicBezTo>
                  <a:pt x="1666875" y="1296293"/>
                  <a:pt x="1293316" y="1669852"/>
                  <a:pt x="833438" y="1669852"/>
                </a:cubicBezTo>
                <a:cubicBezTo>
                  <a:pt x="373559" y="1669852"/>
                  <a:pt x="0" y="1296293"/>
                  <a:pt x="0" y="836414"/>
                </a:cubicBezTo>
                <a:cubicBezTo>
                  <a:pt x="0" y="376535"/>
                  <a:pt x="372070" y="2977"/>
                  <a:pt x="833438" y="2977"/>
                </a:cubicBezTo>
                <a:lnTo>
                  <a:pt x="833438" y="892969"/>
                </a:lnTo>
                <a:lnTo>
                  <a:pt x="1579066" y="462856"/>
                </a:lnTo>
                <a:close/>
                <a:moveTo>
                  <a:pt x="952500" y="0"/>
                </a:moveTo>
                <a:lnTo>
                  <a:pt x="952500" y="675680"/>
                </a:lnTo>
                <a:lnTo>
                  <a:pt x="1518047" y="349746"/>
                </a:lnTo>
                <a:cubicBezTo>
                  <a:pt x="1388567" y="165199"/>
                  <a:pt x="1186160" y="34230"/>
                  <a:pt x="952500" y="0"/>
                </a:cubicBezTo>
                <a:close/>
              </a:path>
            </a:pathLst>
          </a:custGeom>
          <a:gradFill>
            <a:gsLst>
              <a:gs pos="0">
                <a:srgbClr val="486FFA">
                  <a:alpha val="86000"/>
                  <a:lumMod val="18000"/>
                  <a:lumOff val="82000"/>
                </a:srgbClr>
              </a:gs>
              <a:gs pos="99000">
                <a:srgbClr val="10B4A6">
                  <a:lumMod val="50000"/>
                  <a:lumOff val="50000"/>
                </a:srgbClr>
              </a:gs>
            </a:gsLst>
            <a:lin ang="2700000" scaled="0"/>
          </a:gradFill>
          <a:ln w="6350" cap="flat">
            <a:gradFill>
              <a:gsLst>
                <a:gs pos="25000">
                  <a:srgbClr val="486FFA">
                    <a:alpha val="20000"/>
                    <a:lumMod val="10000"/>
                    <a:lumOff val="90000"/>
                  </a:srgbClr>
                </a:gs>
                <a:gs pos="82000">
                  <a:srgbClr val="10B4A6">
                    <a:lumMod val="40000"/>
                    <a:lumOff val="60000"/>
                  </a:srgbClr>
                </a:gs>
              </a:gsLst>
              <a:lin ang="2700000" scaled="0"/>
            </a:gradFill>
            <a:prstDash val="solid"/>
            <a:miter/>
          </a:ln>
          <a:scene3d>
            <a:camera prst="perspectiveHeroicExtremeLeftFacing">
              <a:rot lat="487347" lon="2067641" rev="19925485"/>
            </a:camera>
            <a:lightRig rig="contrasting" dir="t"/>
          </a:scene3d>
          <a:sp3d extrusionH="101600" prstMaterial="softEdge">
            <a:extrusionClr>
              <a:srgbClr val="D8FCF9"/>
            </a:extrusion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6" name="图形 137"/>
          <p:cNvSpPr/>
          <p:nvPr/>
        </p:nvSpPr>
        <p:spPr>
          <a:xfrm>
            <a:off x="3317775" y="5295743"/>
            <a:ext cx="442854" cy="579433"/>
          </a:xfrm>
          <a:custGeom>
            <a:avLst/>
            <a:gdLst>
              <a:gd name="connsiteX0" fmla="*/ 1374322 w 1455965"/>
              <a:gd name="connsiteY0" fmla="*/ 238125 h 1905000"/>
              <a:gd name="connsiteX1" fmla="*/ 1088572 w 1455965"/>
              <a:gd name="connsiteY1" fmla="*/ 170089 h 1905000"/>
              <a:gd name="connsiteX2" fmla="*/ 782412 w 1455965"/>
              <a:gd name="connsiteY2" fmla="*/ 27214 h 1905000"/>
              <a:gd name="connsiteX3" fmla="*/ 727983 w 1455965"/>
              <a:gd name="connsiteY3" fmla="*/ 0 h 1905000"/>
              <a:gd name="connsiteX4" fmla="*/ 680358 w 1455965"/>
              <a:gd name="connsiteY4" fmla="*/ 27214 h 1905000"/>
              <a:gd name="connsiteX5" fmla="*/ 374197 w 1455965"/>
              <a:gd name="connsiteY5" fmla="*/ 170089 h 1905000"/>
              <a:gd name="connsiteX6" fmla="*/ 88447 w 1455965"/>
              <a:gd name="connsiteY6" fmla="*/ 238125 h 1905000"/>
              <a:gd name="connsiteX7" fmla="*/ 0 w 1455965"/>
              <a:gd name="connsiteY7" fmla="*/ 244928 h 1905000"/>
              <a:gd name="connsiteX8" fmla="*/ 0 w 1455965"/>
              <a:gd name="connsiteY8" fmla="*/ 1183822 h 1905000"/>
              <a:gd name="connsiteX9" fmla="*/ 727983 w 1455965"/>
              <a:gd name="connsiteY9" fmla="*/ 1905000 h 1905000"/>
              <a:gd name="connsiteX10" fmla="*/ 1455965 w 1455965"/>
              <a:gd name="connsiteY10" fmla="*/ 1183822 h 1905000"/>
              <a:gd name="connsiteX11" fmla="*/ 1455965 w 1455965"/>
              <a:gd name="connsiteY11" fmla="*/ 244928 h 1905000"/>
              <a:gd name="connsiteX12" fmla="*/ 1374322 w 1455965"/>
              <a:gd name="connsiteY12" fmla="*/ 238125 h 1905000"/>
              <a:gd name="connsiteX13" fmla="*/ 680358 w 1455965"/>
              <a:gd name="connsiteY13" fmla="*/ 1319893 h 1905000"/>
              <a:gd name="connsiteX14" fmla="*/ 340178 w 1455965"/>
              <a:gd name="connsiteY14" fmla="*/ 1006928 h 1905000"/>
              <a:gd name="connsiteX15" fmla="*/ 442233 w 1455965"/>
              <a:gd name="connsiteY15" fmla="*/ 877660 h 1905000"/>
              <a:gd name="connsiteX16" fmla="*/ 659947 w 1455965"/>
              <a:gd name="connsiteY16" fmla="*/ 1074965 h 1905000"/>
              <a:gd name="connsiteX17" fmla="*/ 1068162 w 1455965"/>
              <a:gd name="connsiteY17" fmla="*/ 564697 h 1905000"/>
              <a:gd name="connsiteX18" fmla="*/ 1190625 w 1455965"/>
              <a:gd name="connsiteY18" fmla="*/ 680357 h 1905000"/>
              <a:gd name="connsiteX19" fmla="*/ 680358 w 1455965"/>
              <a:gd name="connsiteY19" fmla="*/ 1319893 h 1905000"/>
              <a:gd name="connsiteX20" fmla="*/ 680358 w 1455965"/>
              <a:gd name="connsiteY20" fmla="*/ 1319893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55965" h="1905000">
                <a:moveTo>
                  <a:pt x="1374322" y="238125"/>
                </a:moveTo>
                <a:cubicBezTo>
                  <a:pt x="1374322" y="238125"/>
                  <a:pt x="1265465" y="238125"/>
                  <a:pt x="1088572" y="170089"/>
                </a:cubicBezTo>
                <a:cubicBezTo>
                  <a:pt x="898072" y="102053"/>
                  <a:pt x="782412" y="27214"/>
                  <a:pt x="782412" y="27214"/>
                </a:cubicBezTo>
                <a:lnTo>
                  <a:pt x="727983" y="0"/>
                </a:lnTo>
                <a:lnTo>
                  <a:pt x="680358" y="27214"/>
                </a:lnTo>
                <a:cubicBezTo>
                  <a:pt x="680358" y="27214"/>
                  <a:pt x="557893" y="102053"/>
                  <a:pt x="374197" y="170089"/>
                </a:cubicBezTo>
                <a:cubicBezTo>
                  <a:pt x="190500" y="231322"/>
                  <a:pt x="88447" y="238125"/>
                  <a:pt x="88447" y="238125"/>
                </a:cubicBezTo>
                <a:lnTo>
                  <a:pt x="0" y="244928"/>
                </a:lnTo>
                <a:lnTo>
                  <a:pt x="0" y="1183822"/>
                </a:lnTo>
                <a:cubicBezTo>
                  <a:pt x="0" y="1530803"/>
                  <a:pt x="646340" y="1905000"/>
                  <a:pt x="727983" y="1905000"/>
                </a:cubicBezTo>
                <a:cubicBezTo>
                  <a:pt x="802822" y="1905000"/>
                  <a:pt x="1455965" y="1530803"/>
                  <a:pt x="1455965" y="1183822"/>
                </a:cubicBezTo>
                <a:lnTo>
                  <a:pt x="1455965" y="244928"/>
                </a:lnTo>
                <a:lnTo>
                  <a:pt x="1374322" y="238125"/>
                </a:lnTo>
                <a:close/>
                <a:moveTo>
                  <a:pt x="680358" y="1319893"/>
                </a:moveTo>
                <a:lnTo>
                  <a:pt x="340178" y="1006928"/>
                </a:lnTo>
                <a:lnTo>
                  <a:pt x="442233" y="877660"/>
                </a:lnTo>
                <a:lnTo>
                  <a:pt x="659947" y="1074965"/>
                </a:lnTo>
                <a:lnTo>
                  <a:pt x="1068162" y="564697"/>
                </a:lnTo>
                <a:lnTo>
                  <a:pt x="1190625" y="680357"/>
                </a:lnTo>
                <a:lnTo>
                  <a:pt x="680358" y="1319893"/>
                </a:lnTo>
                <a:lnTo>
                  <a:pt x="680358" y="1319893"/>
                </a:lnTo>
                <a:close/>
              </a:path>
            </a:pathLst>
          </a:custGeom>
          <a:gradFill>
            <a:gsLst>
              <a:gs pos="0">
                <a:srgbClr val="486FFA">
                  <a:lumMod val="70000"/>
                  <a:lumOff val="30000"/>
                  <a:alpha val="40000"/>
                </a:srgbClr>
              </a:gs>
              <a:gs pos="99000">
                <a:srgbClr val="10B4A6">
                  <a:lumMod val="30000"/>
                  <a:lumOff val="70000"/>
                </a:srgbClr>
              </a:gs>
            </a:gsLst>
            <a:lin ang="2700000" scaled="0"/>
          </a:gradFill>
          <a:ln w="6350" cap="flat">
            <a:gradFill>
              <a:gsLst>
                <a:gs pos="37000">
                  <a:srgbClr val="10B4A6">
                    <a:alpha val="66000"/>
                    <a:lumMod val="50000"/>
                    <a:lumOff val="50000"/>
                  </a:srgbClr>
                </a:gs>
                <a:gs pos="92000">
                  <a:srgbClr val="10B4A6">
                    <a:alpha val="0"/>
                    <a:lumMod val="80000"/>
                    <a:lumOff val="20000"/>
                  </a:srgbClr>
                </a:gs>
              </a:gsLst>
              <a:lin ang="2700000" scaled="0"/>
            </a:gradFill>
            <a:prstDash val="solid"/>
            <a:miter/>
          </a:ln>
          <a:scene3d>
            <a:camera prst="perspectiveContrastingRightFacing" fov="4200000">
              <a:rot lat="623785" lon="18963666" rev="1713211"/>
            </a:camera>
            <a:lightRig rig="contrasting" dir="t"/>
          </a:scene3d>
          <a:sp3d extrusionH="76200" prstMaterial="softEdge"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151077" y="1520341"/>
            <a:ext cx="448760" cy="448758"/>
          </a:xfrm>
          <a:prstGeom prst="ellipse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8641311" y="1520341"/>
            <a:ext cx="448760" cy="448758"/>
          </a:xfrm>
          <a:prstGeom prst="ellipse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718225" y="3734676"/>
            <a:ext cx="448760" cy="448758"/>
          </a:xfrm>
          <a:prstGeom prst="ellipse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4463342" y="3734676"/>
            <a:ext cx="448760" cy="448758"/>
          </a:xfrm>
          <a:prstGeom prst="ellipse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208459" y="3734676"/>
            <a:ext cx="448760" cy="448758"/>
          </a:xfrm>
          <a:prstGeom prst="ellipse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9953576" y="3734676"/>
            <a:ext cx="448760" cy="448758"/>
          </a:xfrm>
          <a:prstGeom prst="ellipse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70" name="iconfont-11145-7092366"/>
          <p:cNvSpPr/>
          <p:nvPr/>
        </p:nvSpPr>
        <p:spPr>
          <a:xfrm>
            <a:off x="3211578" y="1609054"/>
            <a:ext cx="340458" cy="264264"/>
          </a:xfrm>
          <a:custGeom>
            <a:avLst/>
            <a:gdLst>
              <a:gd name="T0" fmla="*/ 7260 w 11150"/>
              <a:gd name="T1" fmla="*/ 8413 h 8654"/>
              <a:gd name="T2" fmla="*/ 7260 w 11150"/>
              <a:gd name="T3" fmla="*/ 8019 h 8654"/>
              <a:gd name="T4" fmla="*/ 7460 w 11150"/>
              <a:gd name="T5" fmla="*/ 7819 h 8654"/>
              <a:gd name="T6" fmla="*/ 8363 w 11150"/>
              <a:gd name="T7" fmla="*/ 7819 h 8654"/>
              <a:gd name="T8" fmla="*/ 10357 w 11150"/>
              <a:gd name="T9" fmla="*/ 5824 h 8654"/>
              <a:gd name="T10" fmla="*/ 8363 w 11150"/>
              <a:gd name="T11" fmla="*/ 3829 h 8654"/>
              <a:gd name="T12" fmla="*/ 7789 w 11150"/>
              <a:gd name="T13" fmla="*/ 3925 h 8654"/>
              <a:gd name="T14" fmla="*/ 7669 w 11150"/>
              <a:gd name="T15" fmla="*/ 3800 h 8654"/>
              <a:gd name="T16" fmla="*/ 7817 w 11150"/>
              <a:gd name="T17" fmla="*/ 3036 h 8654"/>
              <a:gd name="T18" fmla="*/ 5575 w 11150"/>
              <a:gd name="T19" fmla="*/ 793 h 8654"/>
              <a:gd name="T20" fmla="*/ 3333 w 11150"/>
              <a:gd name="T21" fmla="*/ 3036 h 8654"/>
              <a:gd name="T22" fmla="*/ 3481 w 11150"/>
              <a:gd name="T23" fmla="*/ 3800 h 8654"/>
              <a:gd name="T24" fmla="*/ 3361 w 11150"/>
              <a:gd name="T25" fmla="*/ 3925 h 8654"/>
              <a:gd name="T26" fmla="*/ 2788 w 11150"/>
              <a:gd name="T27" fmla="*/ 3829 h 8654"/>
              <a:gd name="T28" fmla="*/ 793 w 11150"/>
              <a:gd name="T29" fmla="*/ 5824 h 8654"/>
              <a:gd name="T30" fmla="*/ 2788 w 11150"/>
              <a:gd name="T31" fmla="*/ 7819 h 8654"/>
              <a:gd name="T32" fmla="*/ 3703 w 11150"/>
              <a:gd name="T33" fmla="*/ 7819 h 8654"/>
              <a:gd name="T34" fmla="*/ 3903 w 11150"/>
              <a:gd name="T35" fmla="*/ 8019 h 8654"/>
              <a:gd name="T36" fmla="*/ 3903 w 11150"/>
              <a:gd name="T37" fmla="*/ 8413 h 8654"/>
              <a:gd name="T38" fmla="*/ 3703 w 11150"/>
              <a:gd name="T39" fmla="*/ 8613 h 8654"/>
              <a:gd name="T40" fmla="*/ 2788 w 11150"/>
              <a:gd name="T41" fmla="*/ 8613 h 8654"/>
              <a:gd name="T42" fmla="*/ 0 w 11150"/>
              <a:gd name="T43" fmla="*/ 5824 h 8654"/>
              <a:gd name="T44" fmla="*/ 2540 w 11150"/>
              <a:gd name="T45" fmla="*/ 3047 h 8654"/>
              <a:gd name="T46" fmla="*/ 2540 w 11150"/>
              <a:gd name="T47" fmla="*/ 3036 h 8654"/>
              <a:gd name="T48" fmla="*/ 5575 w 11150"/>
              <a:gd name="T49" fmla="*/ 0 h 8654"/>
              <a:gd name="T50" fmla="*/ 8610 w 11150"/>
              <a:gd name="T51" fmla="*/ 3036 h 8654"/>
              <a:gd name="T52" fmla="*/ 8610 w 11150"/>
              <a:gd name="T53" fmla="*/ 3047 h 8654"/>
              <a:gd name="T54" fmla="*/ 11150 w 11150"/>
              <a:gd name="T55" fmla="*/ 5824 h 8654"/>
              <a:gd name="T56" fmla="*/ 8363 w 11150"/>
              <a:gd name="T57" fmla="*/ 8613 h 8654"/>
              <a:gd name="T58" fmla="*/ 7460 w 11150"/>
              <a:gd name="T59" fmla="*/ 8613 h 8654"/>
              <a:gd name="T60" fmla="*/ 7260 w 11150"/>
              <a:gd name="T61" fmla="*/ 8413 h 8654"/>
              <a:gd name="T62" fmla="*/ 5998 w 11150"/>
              <a:gd name="T63" fmla="*/ 7398 h 8654"/>
              <a:gd name="T64" fmla="*/ 6990 w 11150"/>
              <a:gd name="T65" fmla="*/ 6524 h 8654"/>
              <a:gd name="T66" fmla="*/ 7549 w 11150"/>
              <a:gd name="T67" fmla="*/ 6583 h 8654"/>
              <a:gd name="T68" fmla="*/ 7490 w 11150"/>
              <a:gd name="T69" fmla="*/ 7141 h 8654"/>
              <a:gd name="T70" fmla="*/ 5907 w 11150"/>
              <a:gd name="T71" fmla="*/ 8493 h 8654"/>
              <a:gd name="T72" fmla="*/ 5384 w 11150"/>
              <a:gd name="T73" fmla="*/ 8533 h 8654"/>
              <a:gd name="T74" fmla="*/ 3671 w 11150"/>
              <a:gd name="T75" fmla="*/ 7150 h 8654"/>
              <a:gd name="T76" fmla="*/ 3593 w 11150"/>
              <a:gd name="T77" fmla="*/ 6595 h 8654"/>
              <a:gd name="T78" fmla="*/ 4149 w 11150"/>
              <a:gd name="T79" fmla="*/ 6517 h 8654"/>
              <a:gd name="T80" fmla="*/ 5204 w 11150"/>
              <a:gd name="T81" fmla="*/ 7404 h 8654"/>
              <a:gd name="T82" fmla="*/ 5204 w 11150"/>
              <a:gd name="T83" fmla="*/ 3822 h 8654"/>
              <a:gd name="T84" fmla="*/ 5601 w 11150"/>
              <a:gd name="T85" fmla="*/ 3425 h 8654"/>
              <a:gd name="T86" fmla="*/ 5998 w 11150"/>
              <a:gd name="T87" fmla="*/ 3822 h 8654"/>
              <a:gd name="T88" fmla="*/ 5998 w 11150"/>
              <a:gd name="T89" fmla="*/ 7398 h 8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50" h="8654">
                <a:moveTo>
                  <a:pt x="7260" y="8413"/>
                </a:moveTo>
                <a:lnTo>
                  <a:pt x="7260" y="8019"/>
                </a:lnTo>
                <a:cubicBezTo>
                  <a:pt x="7260" y="7909"/>
                  <a:pt x="7349" y="7819"/>
                  <a:pt x="7460" y="7819"/>
                </a:cubicBezTo>
                <a:lnTo>
                  <a:pt x="8363" y="7819"/>
                </a:lnTo>
                <a:cubicBezTo>
                  <a:pt x="9464" y="7819"/>
                  <a:pt x="10357" y="6926"/>
                  <a:pt x="10357" y="5824"/>
                </a:cubicBezTo>
                <a:cubicBezTo>
                  <a:pt x="10357" y="4722"/>
                  <a:pt x="9464" y="3829"/>
                  <a:pt x="8363" y="3829"/>
                </a:cubicBezTo>
                <a:cubicBezTo>
                  <a:pt x="8219" y="3829"/>
                  <a:pt x="8028" y="3861"/>
                  <a:pt x="7789" y="3925"/>
                </a:cubicBezTo>
                <a:cubicBezTo>
                  <a:pt x="7714" y="3945"/>
                  <a:pt x="7646" y="3874"/>
                  <a:pt x="7669" y="3800"/>
                </a:cubicBezTo>
                <a:cubicBezTo>
                  <a:pt x="7768" y="3480"/>
                  <a:pt x="7817" y="3226"/>
                  <a:pt x="7817" y="3036"/>
                </a:cubicBezTo>
                <a:cubicBezTo>
                  <a:pt x="7817" y="1797"/>
                  <a:pt x="6813" y="793"/>
                  <a:pt x="5575" y="793"/>
                </a:cubicBezTo>
                <a:cubicBezTo>
                  <a:pt x="4337" y="793"/>
                  <a:pt x="3333" y="1797"/>
                  <a:pt x="3333" y="3036"/>
                </a:cubicBezTo>
                <a:cubicBezTo>
                  <a:pt x="3333" y="3226"/>
                  <a:pt x="3382" y="3480"/>
                  <a:pt x="3481" y="3800"/>
                </a:cubicBezTo>
                <a:cubicBezTo>
                  <a:pt x="3504" y="3874"/>
                  <a:pt x="3436" y="3945"/>
                  <a:pt x="3361" y="3925"/>
                </a:cubicBezTo>
                <a:cubicBezTo>
                  <a:pt x="3122" y="3861"/>
                  <a:pt x="2931" y="3829"/>
                  <a:pt x="2788" y="3829"/>
                </a:cubicBezTo>
                <a:cubicBezTo>
                  <a:pt x="1686" y="3829"/>
                  <a:pt x="793" y="4722"/>
                  <a:pt x="793" y="5824"/>
                </a:cubicBezTo>
                <a:cubicBezTo>
                  <a:pt x="793" y="6926"/>
                  <a:pt x="1686" y="7819"/>
                  <a:pt x="2788" y="7819"/>
                </a:cubicBezTo>
                <a:lnTo>
                  <a:pt x="3703" y="7819"/>
                </a:lnTo>
                <a:cubicBezTo>
                  <a:pt x="3813" y="7819"/>
                  <a:pt x="3903" y="7909"/>
                  <a:pt x="3903" y="8019"/>
                </a:cubicBezTo>
                <a:lnTo>
                  <a:pt x="3903" y="8413"/>
                </a:lnTo>
                <a:cubicBezTo>
                  <a:pt x="3903" y="8523"/>
                  <a:pt x="3813" y="8613"/>
                  <a:pt x="3703" y="8613"/>
                </a:cubicBezTo>
                <a:lnTo>
                  <a:pt x="2788" y="8613"/>
                </a:lnTo>
                <a:cubicBezTo>
                  <a:pt x="1248" y="8613"/>
                  <a:pt x="0" y="7364"/>
                  <a:pt x="0" y="5824"/>
                </a:cubicBezTo>
                <a:cubicBezTo>
                  <a:pt x="0" y="4368"/>
                  <a:pt x="1116" y="3172"/>
                  <a:pt x="2540" y="3047"/>
                </a:cubicBezTo>
                <a:cubicBezTo>
                  <a:pt x="2540" y="3043"/>
                  <a:pt x="2540" y="3040"/>
                  <a:pt x="2540" y="3036"/>
                </a:cubicBezTo>
                <a:cubicBezTo>
                  <a:pt x="2540" y="1359"/>
                  <a:pt x="3899" y="0"/>
                  <a:pt x="5575" y="0"/>
                </a:cubicBezTo>
                <a:cubicBezTo>
                  <a:pt x="7251" y="0"/>
                  <a:pt x="8610" y="1359"/>
                  <a:pt x="8610" y="3036"/>
                </a:cubicBezTo>
                <a:lnTo>
                  <a:pt x="8610" y="3047"/>
                </a:lnTo>
                <a:cubicBezTo>
                  <a:pt x="10034" y="3172"/>
                  <a:pt x="11150" y="4368"/>
                  <a:pt x="11150" y="5824"/>
                </a:cubicBezTo>
                <a:cubicBezTo>
                  <a:pt x="11150" y="7364"/>
                  <a:pt x="9902" y="8613"/>
                  <a:pt x="8363" y="8613"/>
                </a:cubicBezTo>
                <a:lnTo>
                  <a:pt x="7460" y="8613"/>
                </a:lnTo>
                <a:cubicBezTo>
                  <a:pt x="7349" y="8613"/>
                  <a:pt x="7260" y="8523"/>
                  <a:pt x="7260" y="8413"/>
                </a:cubicBezTo>
                <a:close/>
                <a:moveTo>
                  <a:pt x="5998" y="7398"/>
                </a:moveTo>
                <a:lnTo>
                  <a:pt x="6990" y="6524"/>
                </a:lnTo>
                <a:cubicBezTo>
                  <a:pt x="7161" y="6386"/>
                  <a:pt x="7411" y="6412"/>
                  <a:pt x="7549" y="6583"/>
                </a:cubicBezTo>
                <a:cubicBezTo>
                  <a:pt x="7687" y="6753"/>
                  <a:pt x="7661" y="7003"/>
                  <a:pt x="7490" y="7141"/>
                </a:cubicBezTo>
                <a:lnTo>
                  <a:pt x="5907" y="8493"/>
                </a:lnTo>
                <a:cubicBezTo>
                  <a:pt x="5769" y="8634"/>
                  <a:pt x="5545" y="8654"/>
                  <a:pt x="5384" y="8533"/>
                </a:cubicBezTo>
                <a:lnTo>
                  <a:pt x="3671" y="7150"/>
                </a:lnTo>
                <a:cubicBezTo>
                  <a:pt x="3495" y="7019"/>
                  <a:pt x="3460" y="6770"/>
                  <a:pt x="3593" y="6595"/>
                </a:cubicBezTo>
                <a:cubicBezTo>
                  <a:pt x="3725" y="6420"/>
                  <a:pt x="3974" y="6385"/>
                  <a:pt x="4149" y="6517"/>
                </a:cubicBezTo>
                <a:lnTo>
                  <a:pt x="5204" y="7404"/>
                </a:lnTo>
                <a:lnTo>
                  <a:pt x="5204" y="3822"/>
                </a:lnTo>
                <a:cubicBezTo>
                  <a:pt x="5204" y="3603"/>
                  <a:pt x="5382" y="3425"/>
                  <a:pt x="5601" y="3425"/>
                </a:cubicBezTo>
                <a:cubicBezTo>
                  <a:pt x="5821" y="3425"/>
                  <a:pt x="5998" y="3603"/>
                  <a:pt x="5998" y="3822"/>
                </a:cubicBezTo>
                <a:lnTo>
                  <a:pt x="5998" y="7398"/>
                </a:lnTo>
                <a:close/>
              </a:path>
            </a:pathLst>
          </a:custGeom>
          <a:gradFill>
            <a:gsLst>
              <a:gs pos="94000">
                <a:srgbClr val="2E9DF8"/>
              </a:gs>
              <a:gs pos="16000">
                <a:srgbClr val="12C8B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3" name="loss_163089"/>
          <p:cNvSpPr/>
          <p:nvPr/>
        </p:nvSpPr>
        <p:spPr>
          <a:xfrm>
            <a:off x="5974968" y="1620792"/>
            <a:ext cx="242063" cy="241754"/>
          </a:xfrm>
          <a:custGeom>
            <a:avLst/>
            <a:gdLst>
              <a:gd name="connsiteX0" fmla="*/ 580672 w 606580"/>
              <a:gd name="connsiteY0" fmla="*/ 487113 h 605804"/>
              <a:gd name="connsiteX1" fmla="*/ 606580 w 606580"/>
              <a:gd name="connsiteY1" fmla="*/ 512891 h 605804"/>
              <a:gd name="connsiteX2" fmla="*/ 606580 w 606580"/>
              <a:gd name="connsiteY2" fmla="*/ 579933 h 605804"/>
              <a:gd name="connsiteX3" fmla="*/ 580672 w 606580"/>
              <a:gd name="connsiteY3" fmla="*/ 605804 h 605804"/>
              <a:gd name="connsiteX4" fmla="*/ 554856 w 606580"/>
              <a:gd name="connsiteY4" fmla="*/ 579933 h 605804"/>
              <a:gd name="connsiteX5" fmla="*/ 554856 w 606580"/>
              <a:gd name="connsiteY5" fmla="*/ 512891 h 605804"/>
              <a:gd name="connsiteX6" fmla="*/ 580672 w 606580"/>
              <a:gd name="connsiteY6" fmla="*/ 487113 h 605804"/>
              <a:gd name="connsiteX7" fmla="*/ 442738 w 606580"/>
              <a:gd name="connsiteY7" fmla="*/ 394249 h 605804"/>
              <a:gd name="connsiteX8" fmla="*/ 468554 w 606580"/>
              <a:gd name="connsiteY8" fmla="*/ 420114 h 605804"/>
              <a:gd name="connsiteX9" fmla="*/ 468554 w 606580"/>
              <a:gd name="connsiteY9" fmla="*/ 579939 h 605804"/>
              <a:gd name="connsiteX10" fmla="*/ 442738 w 606580"/>
              <a:gd name="connsiteY10" fmla="*/ 605804 h 605804"/>
              <a:gd name="connsiteX11" fmla="*/ 416830 w 606580"/>
              <a:gd name="connsiteY11" fmla="*/ 579939 h 605804"/>
              <a:gd name="connsiteX12" fmla="*/ 416830 w 606580"/>
              <a:gd name="connsiteY12" fmla="*/ 420114 h 605804"/>
              <a:gd name="connsiteX13" fmla="*/ 442738 w 606580"/>
              <a:gd name="connsiteY13" fmla="*/ 394249 h 605804"/>
              <a:gd name="connsiteX14" fmla="*/ 303279 w 606580"/>
              <a:gd name="connsiteY14" fmla="*/ 298986 h 605804"/>
              <a:gd name="connsiteX15" fmla="*/ 329187 w 606580"/>
              <a:gd name="connsiteY15" fmla="*/ 324755 h 605804"/>
              <a:gd name="connsiteX16" fmla="*/ 329187 w 606580"/>
              <a:gd name="connsiteY16" fmla="*/ 579942 h 605804"/>
              <a:gd name="connsiteX17" fmla="*/ 303279 w 606580"/>
              <a:gd name="connsiteY17" fmla="*/ 605804 h 605804"/>
              <a:gd name="connsiteX18" fmla="*/ 277463 w 606580"/>
              <a:gd name="connsiteY18" fmla="*/ 579942 h 605804"/>
              <a:gd name="connsiteX19" fmla="*/ 277463 w 606580"/>
              <a:gd name="connsiteY19" fmla="*/ 324848 h 605804"/>
              <a:gd name="connsiteX20" fmla="*/ 303279 w 606580"/>
              <a:gd name="connsiteY20" fmla="*/ 298986 h 605804"/>
              <a:gd name="connsiteX21" fmla="*/ 163923 w 606580"/>
              <a:gd name="connsiteY21" fmla="*/ 207533 h 605804"/>
              <a:gd name="connsiteX22" fmla="*/ 189821 w 606580"/>
              <a:gd name="connsiteY22" fmla="*/ 233213 h 605804"/>
              <a:gd name="connsiteX23" fmla="*/ 189821 w 606580"/>
              <a:gd name="connsiteY23" fmla="*/ 579939 h 605804"/>
              <a:gd name="connsiteX24" fmla="*/ 163923 w 606580"/>
              <a:gd name="connsiteY24" fmla="*/ 605804 h 605804"/>
              <a:gd name="connsiteX25" fmla="*/ 138026 w 606580"/>
              <a:gd name="connsiteY25" fmla="*/ 579939 h 605804"/>
              <a:gd name="connsiteX26" fmla="*/ 138026 w 606580"/>
              <a:gd name="connsiteY26" fmla="*/ 233306 h 605804"/>
              <a:gd name="connsiteX27" fmla="*/ 163923 w 606580"/>
              <a:gd name="connsiteY27" fmla="*/ 207533 h 605804"/>
              <a:gd name="connsiteX28" fmla="*/ 25816 w 606580"/>
              <a:gd name="connsiteY28" fmla="*/ 72188 h 605804"/>
              <a:gd name="connsiteX29" fmla="*/ 51724 w 606580"/>
              <a:gd name="connsiteY29" fmla="*/ 97866 h 605804"/>
              <a:gd name="connsiteX30" fmla="*/ 51724 w 606580"/>
              <a:gd name="connsiteY30" fmla="*/ 579821 h 605804"/>
              <a:gd name="connsiteX31" fmla="*/ 25816 w 606580"/>
              <a:gd name="connsiteY31" fmla="*/ 605592 h 605804"/>
              <a:gd name="connsiteX32" fmla="*/ 0 w 606580"/>
              <a:gd name="connsiteY32" fmla="*/ 579821 h 605804"/>
              <a:gd name="connsiteX33" fmla="*/ 0 w 606580"/>
              <a:gd name="connsiteY33" fmla="*/ 97866 h 605804"/>
              <a:gd name="connsiteX34" fmla="*/ 25816 w 606580"/>
              <a:gd name="connsiteY34" fmla="*/ 72188 h 605804"/>
              <a:gd name="connsiteX35" fmla="*/ 69633 w 606580"/>
              <a:gd name="connsiteY35" fmla="*/ 0 h 605804"/>
              <a:gd name="connsiteX36" fmla="*/ 70933 w 606580"/>
              <a:gd name="connsiteY36" fmla="*/ 0 h 605804"/>
              <a:gd name="connsiteX37" fmla="*/ 549385 w 606580"/>
              <a:gd name="connsiteY37" fmla="*/ 296741 h 605804"/>
              <a:gd name="connsiteX38" fmla="*/ 554956 w 606580"/>
              <a:gd name="connsiteY38" fmla="*/ 238431 h 605804"/>
              <a:gd name="connsiteX39" fmla="*/ 582068 w 606580"/>
              <a:gd name="connsiteY39" fmla="*/ 215163 h 605804"/>
              <a:gd name="connsiteX40" fmla="*/ 605373 w 606580"/>
              <a:gd name="connsiteY40" fmla="*/ 242232 h 605804"/>
              <a:gd name="connsiteX41" fmla="*/ 592467 w 606580"/>
              <a:gd name="connsiteY41" fmla="*/ 372387 h 605804"/>
              <a:gd name="connsiteX42" fmla="*/ 557648 w 606580"/>
              <a:gd name="connsiteY42" fmla="*/ 394265 h 605804"/>
              <a:gd name="connsiteX43" fmla="*/ 437594 w 606580"/>
              <a:gd name="connsiteY43" fmla="*/ 342722 h 605804"/>
              <a:gd name="connsiteX44" fmla="*/ 424688 w 606580"/>
              <a:gd name="connsiteY44" fmla="*/ 309256 h 605804"/>
              <a:gd name="connsiteX45" fmla="*/ 458300 w 606580"/>
              <a:gd name="connsiteY45" fmla="*/ 296371 h 605804"/>
              <a:gd name="connsiteX46" fmla="*/ 500732 w 606580"/>
              <a:gd name="connsiteY46" fmla="*/ 314448 h 605804"/>
              <a:gd name="connsiteX47" fmla="*/ 68333 w 606580"/>
              <a:gd name="connsiteY47" fmla="*/ 50338 h 605804"/>
              <a:gd name="connsiteX48" fmla="*/ 43821 w 606580"/>
              <a:gd name="connsiteY48" fmla="*/ 24474 h 605804"/>
              <a:gd name="connsiteX49" fmla="*/ 69633 w 606580"/>
              <a:gd name="connsiteY49" fmla="*/ 0 h 60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6580" h="605804">
                <a:moveTo>
                  <a:pt x="580672" y="487113"/>
                </a:moveTo>
                <a:cubicBezTo>
                  <a:pt x="594972" y="487113"/>
                  <a:pt x="606580" y="498704"/>
                  <a:pt x="606580" y="512891"/>
                </a:cubicBezTo>
                <a:lnTo>
                  <a:pt x="606580" y="579933"/>
                </a:lnTo>
                <a:cubicBezTo>
                  <a:pt x="606580" y="594120"/>
                  <a:pt x="594972" y="605804"/>
                  <a:pt x="580672" y="605804"/>
                </a:cubicBezTo>
                <a:cubicBezTo>
                  <a:pt x="566464" y="605804"/>
                  <a:pt x="554856" y="594120"/>
                  <a:pt x="554856" y="579933"/>
                </a:cubicBezTo>
                <a:lnTo>
                  <a:pt x="554856" y="512891"/>
                </a:lnTo>
                <a:cubicBezTo>
                  <a:pt x="554856" y="498704"/>
                  <a:pt x="566464" y="487113"/>
                  <a:pt x="580672" y="487113"/>
                </a:cubicBezTo>
                <a:close/>
                <a:moveTo>
                  <a:pt x="442738" y="394249"/>
                </a:moveTo>
                <a:cubicBezTo>
                  <a:pt x="456946" y="394249"/>
                  <a:pt x="468461" y="405930"/>
                  <a:pt x="468554" y="420114"/>
                </a:cubicBezTo>
                <a:lnTo>
                  <a:pt x="468554" y="579939"/>
                </a:lnTo>
                <a:cubicBezTo>
                  <a:pt x="467254" y="594123"/>
                  <a:pt x="456946" y="605804"/>
                  <a:pt x="442738" y="605804"/>
                </a:cubicBezTo>
                <a:cubicBezTo>
                  <a:pt x="428438" y="605804"/>
                  <a:pt x="416830" y="594123"/>
                  <a:pt x="416830" y="579939"/>
                </a:cubicBezTo>
                <a:lnTo>
                  <a:pt x="416830" y="420114"/>
                </a:lnTo>
                <a:cubicBezTo>
                  <a:pt x="416830" y="405930"/>
                  <a:pt x="428438" y="394249"/>
                  <a:pt x="442738" y="394249"/>
                </a:cubicBezTo>
                <a:close/>
                <a:moveTo>
                  <a:pt x="303279" y="298986"/>
                </a:moveTo>
                <a:cubicBezTo>
                  <a:pt x="317579" y="298986"/>
                  <a:pt x="329187" y="310666"/>
                  <a:pt x="329187" y="324755"/>
                </a:cubicBezTo>
                <a:lnTo>
                  <a:pt x="329187" y="579942"/>
                </a:lnTo>
                <a:cubicBezTo>
                  <a:pt x="329187" y="594125"/>
                  <a:pt x="317579" y="605804"/>
                  <a:pt x="303279" y="605804"/>
                </a:cubicBezTo>
                <a:cubicBezTo>
                  <a:pt x="289071" y="605804"/>
                  <a:pt x="277463" y="594125"/>
                  <a:pt x="277463" y="579942"/>
                </a:cubicBezTo>
                <a:lnTo>
                  <a:pt x="277463" y="324848"/>
                </a:lnTo>
                <a:cubicBezTo>
                  <a:pt x="277463" y="310666"/>
                  <a:pt x="289071" y="298986"/>
                  <a:pt x="303279" y="298986"/>
                </a:cubicBezTo>
                <a:close/>
                <a:moveTo>
                  <a:pt x="163923" y="207533"/>
                </a:moveTo>
                <a:cubicBezTo>
                  <a:pt x="178125" y="207533"/>
                  <a:pt x="189821" y="219029"/>
                  <a:pt x="189821" y="233213"/>
                </a:cubicBezTo>
                <a:lnTo>
                  <a:pt x="189821" y="579939"/>
                </a:lnTo>
                <a:cubicBezTo>
                  <a:pt x="189821" y="594123"/>
                  <a:pt x="178125" y="605804"/>
                  <a:pt x="163923" y="605804"/>
                </a:cubicBezTo>
                <a:cubicBezTo>
                  <a:pt x="149722" y="605804"/>
                  <a:pt x="138026" y="594123"/>
                  <a:pt x="138026" y="579939"/>
                </a:cubicBezTo>
                <a:lnTo>
                  <a:pt x="138026" y="233306"/>
                </a:lnTo>
                <a:cubicBezTo>
                  <a:pt x="138026" y="219121"/>
                  <a:pt x="149722" y="207533"/>
                  <a:pt x="163923" y="207533"/>
                </a:cubicBezTo>
                <a:close/>
                <a:moveTo>
                  <a:pt x="25816" y="72188"/>
                </a:moveTo>
                <a:cubicBezTo>
                  <a:pt x="39931" y="72188"/>
                  <a:pt x="51631" y="83776"/>
                  <a:pt x="51724" y="97866"/>
                </a:cubicBezTo>
                <a:lnTo>
                  <a:pt x="51724" y="579821"/>
                </a:lnTo>
                <a:cubicBezTo>
                  <a:pt x="50331" y="594004"/>
                  <a:pt x="38723" y="605592"/>
                  <a:pt x="25816" y="605592"/>
                </a:cubicBezTo>
                <a:cubicBezTo>
                  <a:pt x="11608" y="605592"/>
                  <a:pt x="0" y="594004"/>
                  <a:pt x="0" y="579821"/>
                </a:cubicBezTo>
                <a:lnTo>
                  <a:pt x="0" y="97866"/>
                </a:lnTo>
                <a:cubicBezTo>
                  <a:pt x="0" y="83776"/>
                  <a:pt x="11608" y="72188"/>
                  <a:pt x="25816" y="72188"/>
                </a:cubicBezTo>
                <a:close/>
                <a:moveTo>
                  <a:pt x="69633" y="0"/>
                </a:moveTo>
                <a:lnTo>
                  <a:pt x="70933" y="0"/>
                </a:lnTo>
                <a:cubicBezTo>
                  <a:pt x="83375" y="0"/>
                  <a:pt x="361829" y="13257"/>
                  <a:pt x="549385" y="296741"/>
                </a:cubicBezTo>
                <a:lnTo>
                  <a:pt x="554956" y="238431"/>
                </a:lnTo>
                <a:cubicBezTo>
                  <a:pt x="556163" y="224248"/>
                  <a:pt x="569162" y="213958"/>
                  <a:pt x="582068" y="215163"/>
                </a:cubicBezTo>
                <a:cubicBezTo>
                  <a:pt x="596274" y="216461"/>
                  <a:pt x="606580" y="229439"/>
                  <a:pt x="605373" y="242232"/>
                </a:cubicBezTo>
                <a:lnTo>
                  <a:pt x="592467" y="372387"/>
                </a:lnTo>
                <a:cubicBezTo>
                  <a:pt x="588103" y="393430"/>
                  <a:pt x="572783" y="401588"/>
                  <a:pt x="557648" y="394265"/>
                </a:cubicBezTo>
                <a:lnTo>
                  <a:pt x="437594" y="342722"/>
                </a:lnTo>
                <a:cubicBezTo>
                  <a:pt x="424688" y="337531"/>
                  <a:pt x="418282" y="322142"/>
                  <a:pt x="424688" y="309256"/>
                </a:cubicBezTo>
                <a:cubicBezTo>
                  <a:pt x="429888" y="296371"/>
                  <a:pt x="445394" y="289974"/>
                  <a:pt x="458300" y="296371"/>
                </a:cubicBezTo>
                <a:lnTo>
                  <a:pt x="500732" y="314448"/>
                </a:lnTo>
                <a:cubicBezTo>
                  <a:pt x="327011" y="63316"/>
                  <a:pt x="70747" y="50338"/>
                  <a:pt x="68333" y="50338"/>
                </a:cubicBezTo>
                <a:cubicBezTo>
                  <a:pt x="54034" y="50338"/>
                  <a:pt x="43821" y="38657"/>
                  <a:pt x="43821" y="24474"/>
                </a:cubicBezTo>
                <a:cubicBezTo>
                  <a:pt x="43821" y="10290"/>
                  <a:pt x="55427" y="0"/>
                  <a:pt x="69633" y="0"/>
                </a:cubicBezTo>
                <a:close/>
              </a:path>
            </a:pathLst>
          </a:custGeom>
          <a:gradFill>
            <a:gsLst>
              <a:gs pos="94000">
                <a:srgbClr val="2E9DF8"/>
              </a:gs>
              <a:gs pos="16000">
                <a:srgbClr val="12C8B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4" name="prohibition_88664"/>
          <p:cNvSpPr/>
          <p:nvPr/>
        </p:nvSpPr>
        <p:spPr>
          <a:xfrm>
            <a:off x="9002248" y="1581774"/>
            <a:ext cx="327296" cy="326795"/>
          </a:xfrm>
          <a:custGeom>
            <a:avLst/>
            <a:gdLst>
              <a:gd name="connsiteX0" fmla="*/ 441914 w 600088"/>
              <a:gd name="connsiteY0" fmla="*/ 207174 h 599171"/>
              <a:gd name="connsiteX1" fmla="*/ 245963 w 600088"/>
              <a:gd name="connsiteY1" fmla="*/ 459997 h 599171"/>
              <a:gd name="connsiteX2" fmla="*/ 300172 w 600088"/>
              <a:gd name="connsiteY2" fmla="*/ 468901 h 599171"/>
              <a:gd name="connsiteX3" fmla="*/ 469605 w 600088"/>
              <a:gd name="connsiteY3" fmla="*/ 299727 h 599171"/>
              <a:gd name="connsiteX4" fmla="*/ 441914 w 600088"/>
              <a:gd name="connsiteY4" fmla="*/ 207174 h 599171"/>
              <a:gd name="connsiteX5" fmla="*/ 440271 w 600088"/>
              <a:gd name="connsiteY5" fmla="*/ 132663 h 599171"/>
              <a:gd name="connsiteX6" fmla="*/ 459045 w 600088"/>
              <a:gd name="connsiteY6" fmla="*/ 153048 h 599171"/>
              <a:gd name="connsiteX7" fmla="*/ 516539 w 600088"/>
              <a:gd name="connsiteY7" fmla="*/ 299727 h 599171"/>
              <a:gd name="connsiteX8" fmla="*/ 300172 w 600088"/>
              <a:gd name="connsiteY8" fmla="*/ 515763 h 599171"/>
              <a:gd name="connsiteX9" fmla="*/ 197856 w 600088"/>
              <a:gd name="connsiteY9" fmla="*/ 490223 h 599171"/>
              <a:gd name="connsiteX10" fmla="*/ 173450 w 600088"/>
              <a:gd name="connsiteY10" fmla="*/ 477102 h 599171"/>
              <a:gd name="connsiteX11" fmla="*/ 300142 w 600088"/>
              <a:gd name="connsiteY11" fmla="*/ 130494 h 599171"/>
              <a:gd name="connsiteX12" fmla="*/ 130698 w 600088"/>
              <a:gd name="connsiteY12" fmla="*/ 299708 h 599171"/>
              <a:gd name="connsiteX13" fmla="*/ 158157 w 600088"/>
              <a:gd name="connsiteY13" fmla="*/ 392284 h 599171"/>
              <a:gd name="connsiteX14" fmla="*/ 354120 w 600088"/>
              <a:gd name="connsiteY14" fmla="*/ 139166 h 599171"/>
              <a:gd name="connsiteX15" fmla="*/ 300142 w 600088"/>
              <a:gd name="connsiteY15" fmla="*/ 130494 h 599171"/>
              <a:gd name="connsiteX16" fmla="*/ 300142 w 600088"/>
              <a:gd name="connsiteY16" fmla="*/ 83620 h 599171"/>
              <a:gd name="connsiteX17" fmla="*/ 402231 w 600088"/>
              <a:gd name="connsiteY17" fmla="*/ 109166 h 599171"/>
              <a:gd name="connsiteX18" fmla="*/ 426638 w 600088"/>
              <a:gd name="connsiteY18" fmla="*/ 122291 h 599171"/>
              <a:gd name="connsiteX19" fmla="*/ 160034 w 600088"/>
              <a:gd name="connsiteY19" fmla="*/ 466579 h 599171"/>
              <a:gd name="connsiteX20" fmla="*/ 141259 w 600088"/>
              <a:gd name="connsiteY20" fmla="*/ 446423 h 599171"/>
              <a:gd name="connsiteX21" fmla="*/ 83761 w 600088"/>
              <a:gd name="connsiteY21" fmla="*/ 299708 h 599171"/>
              <a:gd name="connsiteX22" fmla="*/ 300142 w 600088"/>
              <a:gd name="connsiteY22" fmla="*/ 83620 h 599171"/>
              <a:gd name="connsiteX23" fmla="*/ 300161 w 600088"/>
              <a:gd name="connsiteY23" fmla="*/ 46865 h 599171"/>
              <a:gd name="connsiteX24" fmla="*/ 46937 w 600088"/>
              <a:gd name="connsiteY24" fmla="*/ 299703 h 599171"/>
              <a:gd name="connsiteX25" fmla="*/ 300161 w 600088"/>
              <a:gd name="connsiteY25" fmla="*/ 552306 h 599171"/>
              <a:gd name="connsiteX26" fmla="*/ 553151 w 600088"/>
              <a:gd name="connsiteY26" fmla="*/ 299703 h 599171"/>
              <a:gd name="connsiteX27" fmla="*/ 300161 w 600088"/>
              <a:gd name="connsiteY27" fmla="*/ 46865 h 599171"/>
              <a:gd name="connsiteX28" fmla="*/ 300161 w 600088"/>
              <a:gd name="connsiteY28" fmla="*/ 0 h 599171"/>
              <a:gd name="connsiteX29" fmla="*/ 600088 w 600088"/>
              <a:gd name="connsiteY29" fmla="*/ 299703 h 599171"/>
              <a:gd name="connsiteX30" fmla="*/ 300161 w 600088"/>
              <a:gd name="connsiteY30" fmla="*/ 599171 h 599171"/>
              <a:gd name="connsiteX31" fmla="*/ 0 w 600088"/>
              <a:gd name="connsiteY31" fmla="*/ 299703 h 599171"/>
              <a:gd name="connsiteX32" fmla="*/ 300161 w 600088"/>
              <a:gd name="connsiteY32" fmla="*/ 0 h 5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0088" h="599171">
                <a:moveTo>
                  <a:pt x="441914" y="207174"/>
                </a:moveTo>
                <a:lnTo>
                  <a:pt x="245963" y="459997"/>
                </a:lnTo>
                <a:cubicBezTo>
                  <a:pt x="263329" y="465855"/>
                  <a:pt x="281633" y="468901"/>
                  <a:pt x="300172" y="468901"/>
                </a:cubicBezTo>
                <a:cubicBezTo>
                  <a:pt x="393571" y="468901"/>
                  <a:pt x="469605" y="392984"/>
                  <a:pt x="469605" y="299727"/>
                </a:cubicBezTo>
                <a:cubicBezTo>
                  <a:pt x="469605" y="266455"/>
                  <a:pt x="459983" y="234354"/>
                  <a:pt x="441914" y="207174"/>
                </a:cubicBezTo>
                <a:close/>
                <a:moveTo>
                  <a:pt x="440271" y="132663"/>
                </a:moveTo>
                <a:lnTo>
                  <a:pt x="459045" y="153048"/>
                </a:lnTo>
                <a:cubicBezTo>
                  <a:pt x="496123" y="193116"/>
                  <a:pt x="516539" y="245133"/>
                  <a:pt x="516539" y="299727"/>
                </a:cubicBezTo>
                <a:cubicBezTo>
                  <a:pt x="516539" y="418758"/>
                  <a:pt x="419385" y="515763"/>
                  <a:pt x="300172" y="515763"/>
                </a:cubicBezTo>
                <a:cubicBezTo>
                  <a:pt x="264502" y="515763"/>
                  <a:pt x="229067" y="506859"/>
                  <a:pt x="197856" y="490223"/>
                </a:cubicBezTo>
                <a:lnTo>
                  <a:pt x="173450" y="477102"/>
                </a:lnTo>
                <a:close/>
                <a:moveTo>
                  <a:pt x="300142" y="130494"/>
                </a:moveTo>
                <a:cubicBezTo>
                  <a:pt x="206737" y="130494"/>
                  <a:pt x="130698" y="206429"/>
                  <a:pt x="130698" y="299708"/>
                </a:cubicBezTo>
                <a:cubicBezTo>
                  <a:pt x="130698" y="332754"/>
                  <a:pt x="140320" y="364863"/>
                  <a:pt x="158157" y="392284"/>
                </a:cubicBezTo>
                <a:lnTo>
                  <a:pt x="354120" y="139166"/>
                </a:lnTo>
                <a:cubicBezTo>
                  <a:pt x="336753" y="133306"/>
                  <a:pt x="318448" y="130494"/>
                  <a:pt x="300142" y="130494"/>
                </a:cubicBezTo>
                <a:close/>
                <a:moveTo>
                  <a:pt x="300142" y="83620"/>
                </a:moveTo>
                <a:cubicBezTo>
                  <a:pt x="335580" y="83620"/>
                  <a:pt x="371017" y="92292"/>
                  <a:pt x="402231" y="109166"/>
                </a:cubicBezTo>
                <a:lnTo>
                  <a:pt x="426638" y="122291"/>
                </a:lnTo>
                <a:lnTo>
                  <a:pt x="160034" y="466579"/>
                </a:lnTo>
                <a:lnTo>
                  <a:pt x="141259" y="446423"/>
                </a:lnTo>
                <a:cubicBezTo>
                  <a:pt x="104179" y="406346"/>
                  <a:pt x="83761" y="354082"/>
                  <a:pt x="83761" y="299708"/>
                </a:cubicBezTo>
                <a:cubicBezTo>
                  <a:pt x="83761" y="180414"/>
                  <a:pt x="180687" y="83620"/>
                  <a:pt x="300142" y="83620"/>
                </a:cubicBezTo>
                <a:close/>
                <a:moveTo>
                  <a:pt x="300161" y="46865"/>
                </a:moveTo>
                <a:cubicBezTo>
                  <a:pt x="160524" y="46865"/>
                  <a:pt x="46937" y="160279"/>
                  <a:pt x="46937" y="299703"/>
                </a:cubicBezTo>
                <a:cubicBezTo>
                  <a:pt x="46937" y="439127"/>
                  <a:pt x="160524" y="552306"/>
                  <a:pt x="300161" y="552306"/>
                </a:cubicBezTo>
                <a:cubicBezTo>
                  <a:pt x="439799" y="552306"/>
                  <a:pt x="553151" y="439127"/>
                  <a:pt x="553151" y="299703"/>
                </a:cubicBezTo>
                <a:cubicBezTo>
                  <a:pt x="553151" y="160279"/>
                  <a:pt x="439799" y="46865"/>
                  <a:pt x="300161" y="46865"/>
                </a:cubicBezTo>
                <a:close/>
                <a:moveTo>
                  <a:pt x="300161" y="0"/>
                </a:moveTo>
                <a:cubicBezTo>
                  <a:pt x="465614" y="0"/>
                  <a:pt x="600088" y="134503"/>
                  <a:pt x="600088" y="299703"/>
                </a:cubicBezTo>
                <a:cubicBezTo>
                  <a:pt x="600088" y="464902"/>
                  <a:pt x="465614" y="599171"/>
                  <a:pt x="300161" y="599171"/>
                </a:cubicBezTo>
                <a:cubicBezTo>
                  <a:pt x="134709" y="599171"/>
                  <a:pt x="0" y="464902"/>
                  <a:pt x="0" y="299703"/>
                </a:cubicBezTo>
                <a:cubicBezTo>
                  <a:pt x="0" y="134503"/>
                  <a:pt x="134709" y="0"/>
                  <a:pt x="300161" y="0"/>
                </a:cubicBezTo>
                <a:close/>
              </a:path>
            </a:pathLst>
          </a:custGeom>
          <a:gradFill>
            <a:gsLst>
              <a:gs pos="94000">
                <a:srgbClr val="2E9DF8"/>
              </a:gs>
              <a:gs pos="16000">
                <a:srgbClr val="12C8B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5" name="triangle-outline-variant_33854"/>
          <p:cNvSpPr/>
          <p:nvPr/>
        </p:nvSpPr>
        <p:spPr>
          <a:xfrm>
            <a:off x="1798798" y="3828393"/>
            <a:ext cx="285361" cy="229714"/>
          </a:xfrm>
          <a:custGeom>
            <a:avLst/>
            <a:gdLst>
              <a:gd name="T0" fmla="*/ 970 w 970"/>
              <a:gd name="T1" fmla="*/ 782 h 782"/>
              <a:gd name="T2" fmla="*/ 0 w 970"/>
              <a:gd name="T3" fmla="*/ 782 h 782"/>
              <a:gd name="T4" fmla="*/ 485 w 970"/>
              <a:gd name="T5" fmla="*/ 0 h 782"/>
              <a:gd name="T6" fmla="*/ 970 w 970"/>
              <a:gd name="T7" fmla="*/ 782 h 782"/>
              <a:gd name="T8" fmla="*/ 72 w 970"/>
              <a:gd name="T9" fmla="*/ 742 h 782"/>
              <a:gd name="T10" fmla="*/ 898 w 970"/>
              <a:gd name="T11" fmla="*/ 742 h 782"/>
              <a:gd name="T12" fmla="*/ 485 w 970"/>
              <a:gd name="T13" fmla="*/ 76 h 782"/>
              <a:gd name="T14" fmla="*/ 72 w 970"/>
              <a:gd name="T15" fmla="*/ 742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0" h="782">
                <a:moveTo>
                  <a:pt x="970" y="782"/>
                </a:moveTo>
                <a:lnTo>
                  <a:pt x="0" y="782"/>
                </a:lnTo>
                <a:lnTo>
                  <a:pt x="485" y="0"/>
                </a:lnTo>
                <a:lnTo>
                  <a:pt x="970" y="782"/>
                </a:lnTo>
                <a:close/>
                <a:moveTo>
                  <a:pt x="72" y="742"/>
                </a:moveTo>
                <a:lnTo>
                  <a:pt x="898" y="742"/>
                </a:lnTo>
                <a:lnTo>
                  <a:pt x="485" y="76"/>
                </a:lnTo>
                <a:lnTo>
                  <a:pt x="72" y="742"/>
                </a:lnTo>
                <a:close/>
              </a:path>
            </a:pathLst>
          </a:custGeom>
          <a:gradFill>
            <a:gsLst>
              <a:gs pos="94000">
                <a:srgbClr val="2E9DF8"/>
              </a:gs>
              <a:gs pos="16000">
                <a:srgbClr val="12C8B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6" name="iconfont-1142-850319"/>
          <p:cNvSpPr/>
          <p:nvPr/>
        </p:nvSpPr>
        <p:spPr>
          <a:xfrm>
            <a:off x="4592954" y="3819512"/>
            <a:ext cx="189534" cy="291532"/>
          </a:xfrm>
          <a:custGeom>
            <a:avLst/>
            <a:gdLst>
              <a:gd name="T0" fmla="*/ 479 w 6224"/>
              <a:gd name="T1" fmla="*/ 9574 h 9574"/>
              <a:gd name="T2" fmla="*/ 0 w 6224"/>
              <a:gd name="T3" fmla="*/ 479 h 9574"/>
              <a:gd name="T4" fmla="*/ 5745 w 6224"/>
              <a:gd name="T5" fmla="*/ 0 h 9574"/>
              <a:gd name="T6" fmla="*/ 6224 w 6224"/>
              <a:gd name="T7" fmla="*/ 9095 h 9574"/>
              <a:gd name="T8" fmla="*/ 2394 w 6224"/>
              <a:gd name="T9" fmla="*/ 9095 h 9574"/>
              <a:gd name="T10" fmla="*/ 3830 w 6224"/>
              <a:gd name="T11" fmla="*/ 8138 h 9574"/>
              <a:gd name="T12" fmla="*/ 2394 w 6224"/>
              <a:gd name="T13" fmla="*/ 9095 h 9574"/>
              <a:gd name="T14" fmla="*/ 2394 w 6224"/>
              <a:gd name="T15" fmla="*/ 479 h 9574"/>
              <a:gd name="T16" fmla="*/ 3830 w 6224"/>
              <a:gd name="T17" fmla="*/ 957 h 9574"/>
              <a:gd name="T18" fmla="*/ 5745 w 6224"/>
              <a:gd name="T19" fmla="*/ 1436 h 9574"/>
              <a:gd name="T20" fmla="*/ 479 w 6224"/>
              <a:gd name="T21" fmla="*/ 7659 h 9574"/>
              <a:gd name="T22" fmla="*/ 5745 w 6224"/>
              <a:gd name="T23" fmla="*/ 1436 h 9574"/>
              <a:gd name="T24" fmla="*/ 1437 w 6224"/>
              <a:gd name="T25" fmla="*/ 3830 h 9574"/>
              <a:gd name="T26" fmla="*/ 2394 w 6224"/>
              <a:gd name="T27" fmla="*/ 2872 h 9574"/>
              <a:gd name="T28" fmla="*/ 3351 w 6224"/>
              <a:gd name="T29" fmla="*/ 2872 h 9574"/>
              <a:gd name="T30" fmla="*/ 2873 w 6224"/>
              <a:gd name="T31" fmla="*/ 3830 h 9574"/>
              <a:gd name="T32" fmla="*/ 3351 w 6224"/>
              <a:gd name="T33" fmla="*/ 2872 h 9574"/>
              <a:gd name="T34" fmla="*/ 4787 w 6224"/>
              <a:gd name="T35" fmla="*/ 3830 h 9574"/>
              <a:gd name="T36" fmla="*/ 3830 w 6224"/>
              <a:gd name="T37" fmla="*/ 2872 h 9574"/>
              <a:gd name="T38" fmla="*/ 3830 w 6224"/>
              <a:gd name="T39" fmla="*/ 4308 h 9574"/>
              <a:gd name="T40" fmla="*/ 3351 w 6224"/>
              <a:gd name="T41" fmla="*/ 3830 h 9574"/>
              <a:gd name="T42" fmla="*/ 3830 w 6224"/>
              <a:gd name="T43" fmla="*/ 4308 h 9574"/>
              <a:gd name="T44" fmla="*/ 3830 w 6224"/>
              <a:gd name="T45" fmla="*/ 4787 h 9574"/>
              <a:gd name="T46" fmla="*/ 4787 w 6224"/>
              <a:gd name="T47" fmla="*/ 4308 h 9574"/>
              <a:gd name="T48" fmla="*/ 3351 w 6224"/>
              <a:gd name="T49" fmla="*/ 5266 h 9574"/>
              <a:gd name="T50" fmla="*/ 3351 w 6224"/>
              <a:gd name="T51" fmla="*/ 6223 h 9574"/>
              <a:gd name="T52" fmla="*/ 2873 w 6224"/>
              <a:gd name="T53" fmla="*/ 5744 h 9574"/>
              <a:gd name="T54" fmla="*/ 2873 w 6224"/>
              <a:gd name="T55" fmla="*/ 4787 h 9574"/>
              <a:gd name="T56" fmla="*/ 3830 w 6224"/>
              <a:gd name="T57" fmla="*/ 5266 h 9574"/>
              <a:gd name="T58" fmla="*/ 2873 w 6224"/>
              <a:gd name="T59" fmla="*/ 4308 h 9574"/>
              <a:gd name="T60" fmla="*/ 2394 w 6224"/>
              <a:gd name="T61" fmla="*/ 3830 h 9574"/>
              <a:gd name="T62" fmla="*/ 2873 w 6224"/>
              <a:gd name="T63" fmla="*/ 4308 h 9574"/>
              <a:gd name="T64" fmla="*/ 1437 w 6224"/>
              <a:gd name="T65" fmla="*/ 4308 h 9574"/>
              <a:gd name="T66" fmla="*/ 2394 w 6224"/>
              <a:gd name="T67" fmla="*/ 4787 h 9574"/>
              <a:gd name="T68" fmla="*/ 2394 w 6224"/>
              <a:gd name="T69" fmla="*/ 6223 h 9574"/>
              <a:gd name="T70" fmla="*/ 1437 w 6224"/>
              <a:gd name="T71" fmla="*/ 5266 h 9574"/>
              <a:gd name="T72" fmla="*/ 2394 w 6224"/>
              <a:gd name="T73" fmla="*/ 6223 h 9574"/>
              <a:gd name="T74" fmla="*/ 4787 w 6224"/>
              <a:gd name="T75" fmla="*/ 5266 h 9574"/>
              <a:gd name="T76" fmla="*/ 4309 w 6224"/>
              <a:gd name="T77" fmla="*/ 6223 h 9574"/>
              <a:gd name="T78" fmla="*/ 3830 w 6224"/>
              <a:gd name="T79" fmla="*/ 5744 h 9574"/>
              <a:gd name="T80" fmla="*/ 4309 w 6224"/>
              <a:gd name="T81" fmla="*/ 5266 h 9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224" h="9574">
                <a:moveTo>
                  <a:pt x="5745" y="9574"/>
                </a:moveTo>
                <a:lnTo>
                  <a:pt x="479" y="9574"/>
                </a:lnTo>
                <a:cubicBezTo>
                  <a:pt x="215" y="9574"/>
                  <a:pt x="0" y="9360"/>
                  <a:pt x="0" y="9095"/>
                </a:cubicBezTo>
                <a:lnTo>
                  <a:pt x="0" y="479"/>
                </a:lnTo>
                <a:cubicBezTo>
                  <a:pt x="0" y="214"/>
                  <a:pt x="215" y="0"/>
                  <a:pt x="479" y="0"/>
                </a:cubicBezTo>
                <a:lnTo>
                  <a:pt x="5745" y="0"/>
                </a:lnTo>
                <a:cubicBezTo>
                  <a:pt x="6009" y="0"/>
                  <a:pt x="6224" y="214"/>
                  <a:pt x="6224" y="479"/>
                </a:cubicBezTo>
                <a:lnTo>
                  <a:pt x="6224" y="9095"/>
                </a:lnTo>
                <a:cubicBezTo>
                  <a:pt x="6224" y="9360"/>
                  <a:pt x="6009" y="9574"/>
                  <a:pt x="5745" y="9574"/>
                </a:cubicBezTo>
                <a:close/>
                <a:moveTo>
                  <a:pt x="2394" y="9095"/>
                </a:moveTo>
                <a:lnTo>
                  <a:pt x="3830" y="9095"/>
                </a:lnTo>
                <a:lnTo>
                  <a:pt x="3830" y="8138"/>
                </a:lnTo>
                <a:lnTo>
                  <a:pt x="2394" y="8138"/>
                </a:lnTo>
                <a:lnTo>
                  <a:pt x="2394" y="9095"/>
                </a:lnTo>
                <a:close/>
                <a:moveTo>
                  <a:pt x="3830" y="479"/>
                </a:moveTo>
                <a:lnTo>
                  <a:pt x="2394" y="479"/>
                </a:lnTo>
                <a:lnTo>
                  <a:pt x="2394" y="957"/>
                </a:lnTo>
                <a:lnTo>
                  <a:pt x="3830" y="957"/>
                </a:lnTo>
                <a:lnTo>
                  <a:pt x="3830" y="479"/>
                </a:lnTo>
                <a:close/>
                <a:moveTo>
                  <a:pt x="5745" y="1436"/>
                </a:moveTo>
                <a:lnTo>
                  <a:pt x="479" y="1436"/>
                </a:lnTo>
                <a:lnTo>
                  <a:pt x="479" y="7659"/>
                </a:lnTo>
                <a:lnTo>
                  <a:pt x="5745" y="7659"/>
                </a:lnTo>
                <a:lnTo>
                  <a:pt x="5745" y="1436"/>
                </a:lnTo>
                <a:close/>
                <a:moveTo>
                  <a:pt x="2394" y="3830"/>
                </a:moveTo>
                <a:lnTo>
                  <a:pt x="1437" y="3830"/>
                </a:lnTo>
                <a:lnTo>
                  <a:pt x="1437" y="2872"/>
                </a:lnTo>
                <a:lnTo>
                  <a:pt x="2394" y="2872"/>
                </a:lnTo>
                <a:lnTo>
                  <a:pt x="2394" y="3830"/>
                </a:lnTo>
                <a:close/>
                <a:moveTo>
                  <a:pt x="3351" y="2872"/>
                </a:moveTo>
                <a:lnTo>
                  <a:pt x="3351" y="3830"/>
                </a:lnTo>
                <a:lnTo>
                  <a:pt x="2873" y="3830"/>
                </a:lnTo>
                <a:lnTo>
                  <a:pt x="2873" y="2872"/>
                </a:lnTo>
                <a:lnTo>
                  <a:pt x="3351" y="2872"/>
                </a:lnTo>
                <a:close/>
                <a:moveTo>
                  <a:pt x="4787" y="2872"/>
                </a:moveTo>
                <a:lnTo>
                  <a:pt x="4787" y="3830"/>
                </a:lnTo>
                <a:lnTo>
                  <a:pt x="3830" y="3830"/>
                </a:lnTo>
                <a:lnTo>
                  <a:pt x="3830" y="2872"/>
                </a:lnTo>
                <a:lnTo>
                  <a:pt x="4787" y="2872"/>
                </a:lnTo>
                <a:close/>
                <a:moveTo>
                  <a:pt x="3830" y="4308"/>
                </a:moveTo>
                <a:lnTo>
                  <a:pt x="3351" y="4308"/>
                </a:lnTo>
                <a:lnTo>
                  <a:pt x="3351" y="3830"/>
                </a:lnTo>
                <a:lnTo>
                  <a:pt x="3830" y="3830"/>
                </a:lnTo>
                <a:lnTo>
                  <a:pt x="3830" y="4308"/>
                </a:lnTo>
                <a:close/>
                <a:moveTo>
                  <a:pt x="4787" y="4787"/>
                </a:moveTo>
                <a:lnTo>
                  <a:pt x="3830" y="4787"/>
                </a:lnTo>
                <a:lnTo>
                  <a:pt x="3830" y="4308"/>
                </a:lnTo>
                <a:lnTo>
                  <a:pt x="4787" y="4308"/>
                </a:lnTo>
                <a:lnTo>
                  <a:pt x="4787" y="4787"/>
                </a:lnTo>
                <a:close/>
                <a:moveTo>
                  <a:pt x="3351" y="5266"/>
                </a:moveTo>
                <a:lnTo>
                  <a:pt x="3351" y="5744"/>
                </a:lnTo>
                <a:lnTo>
                  <a:pt x="3351" y="6223"/>
                </a:lnTo>
                <a:lnTo>
                  <a:pt x="2873" y="6223"/>
                </a:lnTo>
                <a:lnTo>
                  <a:pt x="2873" y="5744"/>
                </a:lnTo>
                <a:lnTo>
                  <a:pt x="2873" y="5266"/>
                </a:lnTo>
                <a:lnTo>
                  <a:pt x="2873" y="4787"/>
                </a:lnTo>
                <a:lnTo>
                  <a:pt x="3830" y="4787"/>
                </a:lnTo>
                <a:lnTo>
                  <a:pt x="3830" y="5266"/>
                </a:lnTo>
                <a:lnTo>
                  <a:pt x="3351" y="5266"/>
                </a:lnTo>
                <a:close/>
                <a:moveTo>
                  <a:pt x="2873" y="4308"/>
                </a:moveTo>
                <a:lnTo>
                  <a:pt x="2394" y="4308"/>
                </a:lnTo>
                <a:lnTo>
                  <a:pt x="2394" y="3830"/>
                </a:lnTo>
                <a:lnTo>
                  <a:pt x="2873" y="3830"/>
                </a:lnTo>
                <a:lnTo>
                  <a:pt x="2873" y="4308"/>
                </a:lnTo>
                <a:close/>
                <a:moveTo>
                  <a:pt x="1437" y="4787"/>
                </a:moveTo>
                <a:lnTo>
                  <a:pt x="1437" y="4308"/>
                </a:lnTo>
                <a:lnTo>
                  <a:pt x="2394" y="4308"/>
                </a:lnTo>
                <a:lnTo>
                  <a:pt x="2394" y="4787"/>
                </a:lnTo>
                <a:lnTo>
                  <a:pt x="1437" y="4787"/>
                </a:lnTo>
                <a:close/>
                <a:moveTo>
                  <a:pt x="2394" y="6223"/>
                </a:moveTo>
                <a:lnTo>
                  <a:pt x="1437" y="6223"/>
                </a:lnTo>
                <a:lnTo>
                  <a:pt x="1437" y="5266"/>
                </a:lnTo>
                <a:lnTo>
                  <a:pt x="2394" y="5266"/>
                </a:lnTo>
                <a:lnTo>
                  <a:pt x="2394" y="6223"/>
                </a:lnTo>
                <a:close/>
                <a:moveTo>
                  <a:pt x="4309" y="5266"/>
                </a:moveTo>
                <a:lnTo>
                  <a:pt x="4787" y="5266"/>
                </a:lnTo>
                <a:lnTo>
                  <a:pt x="4787" y="6223"/>
                </a:lnTo>
                <a:lnTo>
                  <a:pt x="4309" y="6223"/>
                </a:lnTo>
                <a:lnTo>
                  <a:pt x="3830" y="6223"/>
                </a:lnTo>
                <a:lnTo>
                  <a:pt x="3830" y="5744"/>
                </a:lnTo>
                <a:lnTo>
                  <a:pt x="4309" y="5744"/>
                </a:lnTo>
                <a:lnTo>
                  <a:pt x="4309" y="5266"/>
                </a:lnTo>
                <a:close/>
              </a:path>
            </a:pathLst>
          </a:custGeom>
          <a:gradFill>
            <a:gsLst>
              <a:gs pos="94000">
                <a:srgbClr val="2E9DF8"/>
              </a:gs>
              <a:gs pos="16000">
                <a:srgbClr val="12C8B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7" name="pointer-inside-a-circle_18531"/>
          <p:cNvSpPr/>
          <p:nvPr/>
        </p:nvSpPr>
        <p:spPr>
          <a:xfrm>
            <a:off x="7286170" y="3819758"/>
            <a:ext cx="291693" cy="291286"/>
          </a:xfrm>
          <a:custGeom>
            <a:avLst/>
            <a:gdLst>
              <a:gd name="connsiteX0" fmla="*/ 303395 w 606721"/>
              <a:gd name="connsiteY0" fmla="*/ 93429 h 605875"/>
              <a:gd name="connsiteX1" fmla="*/ 469824 w 606721"/>
              <a:gd name="connsiteY1" fmla="*/ 393685 h 605875"/>
              <a:gd name="connsiteX2" fmla="*/ 303395 w 606721"/>
              <a:gd name="connsiteY2" fmla="*/ 314286 h 605875"/>
              <a:gd name="connsiteX3" fmla="*/ 136967 w 606721"/>
              <a:gd name="connsiteY3" fmla="*/ 393685 h 605875"/>
              <a:gd name="connsiteX4" fmla="*/ 303361 w 606721"/>
              <a:gd name="connsiteY4" fmla="*/ 41124 h 605875"/>
              <a:gd name="connsiteX5" fmla="*/ 41182 w 606721"/>
              <a:gd name="connsiteY5" fmla="*/ 302938 h 605875"/>
              <a:gd name="connsiteX6" fmla="*/ 303361 w 606721"/>
              <a:gd name="connsiteY6" fmla="*/ 564845 h 605875"/>
              <a:gd name="connsiteX7" fmla="*/ 565634 w 606721"/>
              <a:gd name="connsiteY7" fmla="*/ 302938 h 605875"/>
              <a:gd name="connsiteX8" fmla="*/ 303361 w 606721"/>
              <a:gd name="connsiteY8" fmla="*/ 41124 h 605875"/>
              <a:gd name="connsiteX9" fmla="*/ 303361 w 606721"/>
              <a:gd name="connsiteY9" fmla="*/ 0 h 605875"/>
              <a:gd name="connsiteX10" fmla="*/ 606721 w 606721"/>
              <a:gd name="connsiteY10" fmla="*/ 302938 h 605875"/>
              <a:gd name="connsiteX11" fmla="*/ 303361 w 606721"/>
              <a:gd name="connsiteY11" fmla="*/ 605875 h 605875"/>
              <a:gd name="connsiteX12" fmla="*/ 0 w 606721"/>
              <a:gd name="connsiteY12" fmla="*/ 302938 h 605875"/>
              <a:gd name="connsiteX13" fmla="*/ 303361 w 606721"/>
              <a:gd name="connsiteY13" fmla="*/ 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6721" h="605875">
                <a:moveTo>
                  <a:pt x="303395" y="93429"/>
                </a:moveTo>
                <a:lnTo>
                  <a:pt x="469824" y="393685"/>
                </a:lnTo>
                <a:lnTo>
                  <a:pt x="303395" y="314286"/>
                </a:lnTo>
                <a:lnTo>
                  <a:pt x="136967" y="393685"/>
                </a:lnTo>
                <a:close/>
                <a:moveTo>
                  <a:pt x="303361" y="41124"/>
                </a:moveTo>
                <a:cubicBezTo>
                  <a:pt x="158749" y="41124"/>
                  <a:pt x="41182" y="158528"/>
                  <a:pt x="41182" y="302938"/>
                </a:cubicBezTo>
                <a:cubicBezTo>
                  <a:pt x="41182" y="447347"/>
                  <a:pt x="158749" y="564845"/>
                  <a:pt x="303361" y="564845"/>
                </a:cubicBezTo>
                <a:cubicBezTo>
                  <a:pt x="447971" y="564845"/>
                  <a:pt x="565634" y="447347"/>
                  <a:pt x="565634" y="302938"/>
                </a:cubicBezTo>
                <a:cubicBezTo>
                  <a:pt x="565634" y="158528"/>
                  <a:pt x="447971" y="41124"/>
                  <a:pt x="303361" y="41124"/>
                </a:cubicBezTo>
                <a:close/>
                <a:moveTo>
                  <a:pt x="303361" y="0"/>
                </a:moveTo>
                <a:cubicBezTo>
                  <a:pt x="470935" y="0"/>
                  <a:pt x="606721" y="135597"/>
                  <a:pt x="606721" y="302938"/>
                </a:cubicBezTo>
                <a:cubicBezTo>
                  <a:pt x="606721" y="470278"/>
                  <a:pt x="470935" y="605875"/>
                  <a:pt x="303361" y="605875"/>
                </a:cubicBezTo>
                <a:cubicBezTo>
                  <a:pt x="135786" y="605875"/>
                  <a:pt x="0" y="470278"/>
                  <a:pt x="0" y="302938"/>
                </a:cubicBezTo>
                <a:cubicBezTo>
                  <a:pt x="0" y="135597"/>
                  <a:pt x="135786" y="0"/>
                  <a:pt x="303361" y="0"/>
                </a:cubicBezTo>
                <a:close/>
              </a:path>
            </a:pathLst>
          </a:custGeom>
          <a:gradFill>
            <a:gsLst>
              <a:gs pos="94000">
                <a:srgbClr val="2E9DF8"/>
              </a:gs>
              <a:gs pos="16000">
                <a:srgbClr val="12C8B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8" name="audience_93788"/>
          <p:cNvSpPr/>
          <p:nvPr/>
        </p:nvSpPr>
        <p:spPr>
          <a:xfrm>
            <a:off x="10075538" y="3841126"/>
            <a:ext cx="198761" cy="249445"/>
          </a:xfrm>
          <a:custGeom>
            <a:avLst/>
            <a:gdLst>
              <a:gd name="connsiteX0" fmla="*/ 488052 w 570310"/>
              <a:gd name="connsiteY0" fmla="*/ 439481 h 606651"/>
              <a:gd name="connsiteX1" fmla="*/ 570310 w 570310"/>
              <a:gd name="connsiteY1" fmla="*/ 520673 h 606651"/>
              <a:gd name="connsiteX2" fmla="*/ 570310 w 570310"/>
              <a:gd name="connsiteY2" fmla="*/ 594500 h 606651"/>
              <a:gd name="connsiteX3" fmla="*/ 566437 w 570310"/>
              <a:gd name="connsiteY3" fmla="*/ 603153 h 606651"/>
              <a:gd name="connsiteX4" fmla="*/ 557400 w 570310"/>
              <a:gd name="connsiteY4" fmla="*/ 606651 h 606651"/>
              <a:gd name="connsiteX5" fmla="*/ 418889 w 570310"/>
              <a:gd name="connsiteY5" fmla="*/ 606651 h 606651"/>
              <a:gd name="connsiteX6" fmla="*/ 405610 w 570310"/>
              <a:gd name="connsiteY6" fmla="*/ 594500 h 606651"/>
              <a:gd name="connsiteX7" fmla="*/ 405610 w 570310"/>
              <a:gd name="connsiteY7" fmla="*/ 520673 h 606651"/>
              <a:gd name="connsiteX8" fmla="*/ 488052 w 570310"/>
              <a:gd name="connsiteY8" fmla="*/ 439481 h 606651"/>
              <a:gd name="connsiteX9" fmla="*/ 285225 w 570310"/>
              <a:gd name="connsiteY9" fmla="*/ 439481 h 606651"/>
              <a:gd name="connsiteX10" fmla="*/ 366376 w 570310"/>
              <a:gd name="connsiteY10" fmla="*/ 520673 h 606651"/>
              <a:gd name="connsiteX11" fmla="*/ 366376 w 570310"/>
              <a:gd name="connsiteY11" fmla="*/ 594500 h 606651"/>
              <a:gd name="connsiteX12" fmla="*/ 363240 w 570310"/>
              <a:gd name="connsiteY12" fmla="*/ 603153 h 606651"/>
              <a:gd name="connsiteX13" fmla="*/ 355125 w 570310"/>
              <a:gd name="connsiteY13" fmla="*/ 606651 h 606651"/>
              <a:gd name="connsiteX14" fmla="*/ 216801 w 570310"/>
              <a:gd name="connsiteY14" fmla="*/ 606651 h 606651"/>
              <a:gd name="connsiteX15" fmla="*/ 204075 w 570310"/>
              <a:gd name="connsiteY15" fmla="*/ 594500 h 606651"/>
              <a:gd name="connsiteX16" fmla="*/ 204075 w 570310"/>
              <a:gd name="connsiteY16" fmla="*/ 520673 h 606651"/>
              <a:gd name="connsiteX17" fmla="*/ 285225 w 570310"/>
              <a:gd name="connsiteY17" fmla="*/ 439481 h 606651"/>
              <a:gd name="connsiteX18" fmla="*/ 82406 w 570310"/>
              <a:gd name="connsiteY18" fmla="*/ 439481 h 606651"/>
              <a:gd name="connsiteX19" fmla="*/ 164629 w 570310"/>
              <a:gd name="connsiteY19" fmla="*/ 520673 h 606651"/>
              <a:gd name="connsiteX20" fmla="*/ 164629 w 570310"/>
              <a:gd name="connsiteY20" fmla="*/ 594500 h 606651"/>
              <a:gd name="connsiteX21" fmla="*/ 160757 w 570310"/>
              <a:gd name="connsiteY21" fmla="*/ 603153 h 606651"/>
              <a:gd name="connsiteX22" fmla="*/ 151724 w 570310"/>
              <a:gd name="connsiteY22" fmla="*/ 606651 h 606651"/>
              <a:gd name="connsiteX23" fmla="*/ 13273 w 570310"/>
              <a:gd name="connsiteY23" fmla="*/ 606651 h 606651"/>
              <a:gd name="connsiteX24" fmla="*/ 0 w 570310"/>
              <a:gd name="connsiteY24" fmla="*/ 594500 h 606651"/>
              <a:gd name="connsiteX25" fmla="*/ 0 w 570310"/>
              <a:gd name="connsiteY25" fmla="*/ 520673 h 606651"/>
              <a:gd name="connsiteX26" fmla="*/ 82406 w 570310"/>
              <a:gd name="connsiteY26" fmla="*/ 439481 h 606651"/>
              <a:gd name="connsiteX27" fmla="*/ 488772 w 570310"/>
              <a:gd name="connsiteY27" fmla="*/ 324742 h 606651"/>
              <a:gd name="connsiteX28" fmla="*/ 543354 w 570310"/>
              <a:gd name="connsiteY28" fmla="*/ 379254 h 606651"/>
              <a:gd name="connsiteX29" fmla="*/ 488772 w 570310"/>
              <a:gd name="connsiteY29" fmla="*/ 433766 h 606651"/>
              <a:gd name="connsiteX30" fmla="*/ 434189 w 570310"/>
              <a:gd name="connsiteY30" fmla="*/ 379254 h 606651"/>
              <a:gd name="connsiteX31" fmla="*/ 488772 w 570310"/>
              <a:gd name="connsiteY31" fmla="*/ 324742 h 606651"/>
              <a:gd name="connsiteX32" fmla="*/ 286319 w 570310"/>
              <a:gd name="connsiteY32" fmla="*/ 324742 h 606651"/>
              <a:gd name="connsiteX33" fmla="*/ 340902 w 570310"/>
              <a:gd name="connsiteY33" fmla="*/ 379254 h 606651"/>
              <a:gd name="connsiteX34" fmla="*/ 286319 w 570310"/>
              <a:gd name="connsiteY34" fmla="*/ 433766 h 606651"/>
              <a:gd name="connsiteX35" fmla="*/ 231737 w 570310"/>
              <a:gd name="connsiteY35" fmla="*/ 379254 h 606651"/>
              <a:gd name="connsiteX36" fmla="*/ 286319 w 570310"/>
              <a:gd name="connsiteY36" fmla="*/ 324742 h 606651"/>
              <a:gd name="connsiteX37" fmla="*/ 83175 w 570310"/>
              <a:gd name="connsiteY37" fmla="*/ 324742 h 606651"/>
              <a:gd name="connsiteX38" fmla="*/ 137744 w 570310"/>
              <a:gd name="connsiteY38" fmla="*/ 379254 h 606651"/>
              <a:gd name="connsiteX39" fmla="*/ 83359 w 570310"/>
              <a:gd name="connsiteY39" fmla="*/ 433766 h 606651"/>
              <a:gd name="connsiteX40" fmla="*/ 28791 w 570310"/>
              <a:gd name="connsiteY40" fmla="*/ 379254 h 606651"/>
              <a:gd name="connsiteX41" fmla="*/ 83175 w 570310"/>
              <a:gd name="connsiteY41" fmla="*/ 324742 h 606651"/>
              <a:gd name="connsiteX42" fmla="*/ 488052 w 570310"/>
              <a:gd name="connsiteY42" fmla="*/ 140496 h 606651"/>
              <a:gd name="connsiteX43" fmla="*/ 430140 w 570310"/>
              <a:gd name="connsiteY43" fmla="*/ 197202 h 606651"/>
              <a:gd name="connsiteX44" fmla="*/ 430140 w 570310"/>
              <a:gd name="connsiteY44" fmla="*/ 258694 h 606651"/>
              <a:gd name="connsiteX45" fmla="*/ 545780 w 570310"/>
              <a:gd name="connsiteY45" fmla="*/ 258694 h 606651"/>
              <a:gd name="connsiteX46" fmla="*/ 545780 w 570310"/>
              <a:gd name="connsiteY46" fmla="*/ 197202 h 606651"/>
              <a:gd name="connsiteX47" fmla="*/ 488052 w 570310"/>
              <a:gd name="connsiteY47" fmla="*/ 140496 h 606651"/>
              <a:gd name="connsiteX48" fmla="*/ 488052 w 570310"/>
              <a:gd name="connsiteY48" fmla="*/ 116010 h 606651"/>
              <a:gd name="connsiteX49" fmla="*/ 570310 w 570310"/>
              <a:gd name="connsiteY49" fmla="*/ 197202 h 606651"/>
              <a:gd name="connsiteX50" fmla="*/ 570310 w 570310"/>
              <a:gd name="connsiteY50" fmla="*/ 271029 h 606651"/>
              <a:gd name="connsiteX51" fmla="*/ 566437 w 570310"/>
              <a:gd name="connsiteY51" fmla="*/ 279682 h 606651"/>
              <a:gd name="connsiteX52" fmla="*/ 557400 w 570310"/>
              <a:gd name="connsiteY52" fmla="*/ 283180 h 606651"/>
              <a:gd name="connsiteX53" fmla="*/ 418889 w 570310"/>
              <a:gd name="connsiteY53" fmla="*/ 283180 h 606651"/>
              <a:gd name="connsiteX54" fmla="*/ 405610 w 570310"/>
              <a:gd name="connsiteY54" fmla="*/ 271029 h 606651"/>
              <a:gd name="connsiteX55" fmla="*/ 405610 w 570310"/>
              <a:gd name="connsiteY55" fmla="*/ 197202 h 606651"/>
              <a:gd name="connsiteX56" fmla="*/ 488052 w 570310"/>
              <a:gd name="connsiteY56" fmla="*/ 116010 h 606651"/>
              <a:gd name="connsiteX57" fmla="*/ 285225 w 570310"/>
              <a:gd name="connsiteY57" fmla="*/ 116010 h 606651"/>
              <a:gd name="connsiteX58" fmla="*/ 366376 w 570310"/>
              <a:gd name="connsiteY58" fmla="*/ 197202 h 606651"/>
              <a:gd name="connsiteX59" fmla="*/ 366376 w 570310"/>
              <a:gd name="connsiteY59" fmla="*/ 271029 h 606651"/>
              <a:gd name="connsiteX60" fmla="*/ 363240 w 570310"/>
              <a:gd name="connsiteY60" fmla="*/ 279682 h 606651"/>
              <a:gd name="connsiteX61" fmla="*/ 355125 w 570310"/>
              <a:gd name="connsiteY61" fmla="*/ 283180 h 606651"/>
              <a:gd name="connsiteX62" fmla="*/ 216801 w 570310"/>
              <a:gd name="connsiteY62" fmla="*/ 283180 h 606651"/>
              <a:gd name="connsiteX63" fmla="*/ 204075 w 570310"/>
              <a:gd name="connsiteY63" fmla="*/ 271029 h 606651"/>
              <a:gd name="connsiteX64" fmla="*/ 204075 w 570310"/>
              <a:gd name="connsiteY64" fmla="*/ 197202 h 606651"/>
              <a:gd name="connsiteX65" fmla="*/ 285225 w 570310"/>
              <a:gd name="connsiteY65" fmla="*/ 116010 h 606651"/>
              <a:gd name="connsiteX66" fmla="*/ 82406 w 570310"/>
              <a:gd name="connsiteY66" fmla="*/ 116010 h 606651"/>
              <a:gd name="connsiteX67" fmla="*/ 164629 w 570310"/>
              <a:gd name="connsiteY67" fmla="*/ 197202 h 606651"/>
              <a:gd name="connsiteX68" fmla="*/ 164629 w 570310"/>
              <a:gd name="connsiteY68" fmla="*/ 271029 h 606651"/>
              <a:gd name="connsiteX69" fmla="*/ 160757 w 570310"/>
              <a:gd name="connsiteY69" fmla="*/ 279682 h 606651"/>
              <a:gd name="connsiteX70" fmla="*/ 151724 w 570310"/>
              <a:gd name="connsiteY70" fmla="*/ 283180 h 606651"/>
              <a:gd name="connsiteX71" fmla="*/ 13273 w 570310"/>
              <a:gd name="connsiteY71" fmla="*/ 283180 h 606651"/>
              <a:gd name="connsiteX72" fmla="*/ 0 w 570310"/>
              <a:gd name="connsiteY72" fmla="*/ 271029 h 606651"/>
              <a:gd name="connsiteX73" fmla="*/ 0 w 570310"/>
              <a:gd name="connsiteY73" fmla="*/ 197202 h 606651"/>
              <a:gd name="connsiteX74" fmla="*/ 82406 w 570310"/>
              <a:gd name="connsiteY74" fmla="*/ 116010 h 606651"/>
              <a:gd name="connsiteX75" fmla="*/ 488772 w 570310"/>
              <a:gd name="connsiteY75" fmla="*/ 24487 h 606651"/>
              <a:gd name="connsiteX76" fmla="*/ 458714 w 570310"/>
              <a:gd name="connsiteY76" fmla="*/ 54498 h 606651"/>
              <a:gd name="connsiteX77" fmla="*/ 488772 w 570310"/>
              <a:gd name="connsiteY77" fmla="*/ 84325 h 606651"/>
              <a:gd name="connsiteX78" fmla="*/ 518645 w 570310"/>
              <a:gd name="connsiteY78" fmla="*/ 54498 h 606651"/>
              <a:gd name="connsiteX79" fmla="*/ 488772 w 570310"/>
              <a:gd name="connsiteY79" fmla="*/ 24487 h 606651"/>
              <a:gd name="connsiteX80" fmla="*/ 488772 w 570310"/>
              <a:gd name="connsiteY80" fmla="*/ 0 h 606651"/>
              <a:gd name="connsiteX81" fmla="*/ 543354 w 570310"/>
              <a:gd name="connsiteY81" fmla="*/ 54498 h 606651"/>
              <a:gd name="connsiteX82" fmla="*/ 488772 w 570310"/>
              <a:gd name="connsiteY82" fmla="*/ 108812 h 606651"/>
              <a:gd name="connsiteX83" fmla="*/ 434189 w 570310"/>
              <a:gd name="connsiteY83" fmla="*/ 54498 h 606651"/>
              <a:gd name="connsiteX84" fmla="*/ 488772 w 570310"/>
              <a:gd name="connsiteY84" fmla="*/ 0 h 606651"/>
              <a:gd name="connsiteX85" fmla="*/ 286319 w 570310"/>
              <a:gd name="connsiteY85" fmla="*/ 0 h 606651"/>
              <a:gd name="connsiteX86" fmla="*/ 340902 w 570310"/>
              <a:gd name="connsiteY86" fmla="*/ 54498 h 606651"/>
              <a:gd name="connsiteX87" fmla="*/ 286319 w 570310"/>
              <a:gd name="connsiteY87" fmla="*/ 108812 h 606651"/>
              <a:gd name="connsiteX88" fmla="*/ 231737 w 570310"/>
              <a:gd name="connsiteY88" fmla="*/ 54498 h 606651"/>
              <a:gd name="connsiteX89" fmla="*/ 286319 w 570310"/>
              <a:gd name="connsiteY89" fmla="*/ 0 h 606651"/>
              <a:gd name="connsiteX90" fmla="*/ 83175 w 570310"/>
              <a:gd name="connsiteY90" fmla="*/ 0 h 606651"/>
              <a:gd name="connsiteX91" fmla="*/ 137744 w 570310"/>
              <a:gd name="connsiteY91" fmla="*/ 54498 h 606651"/>
              <a:gd name="connsiteX92" fmla="*/ 83175 w 570310"/>
              <a:gd name="connsiteY92" fmla="*/ 108812 h 606651"/>
              <a:gd name="connsiteX93" fmla="*/ 28791 w 570310"/>
              <a:gd name="connsiteY93" fmla="*/ 54498 h 606651"/>
              <a:gd name="connsiteX94" fmla="*/ 83175 w 570310"/>
              <a:gd name="connsiteY94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0310" h="606651">
                <a:moveTo>
                  <a:pt x="488052" y="439481"/>
                </a:moveTo>
                <a:cubicBezTo>
                  <a:pt x="532870" y="439481"/>
                  <a:pt x="570310" y="475934"/>
                  <a:pt x="570310" y="520673"/>
                </a:cubicBezTo>
                <a:lnTo>
                  <a:pt x="570310" y="594500"/>
                </a:lnTo>
                <a:cubicBezTo>
                  <a:pt x="570310" y="597630"/>
                  <a:pt x="568650" y="600760"/>
                  <a:pt x="566437" y="603153"/>
                </a:cubicBezTo>
                <a:cubicBezTo>
                  <a:pt x="564039" y="605362"/>
                  <a:pt x="560535" y="606651"/>
                  <a:pt x="557400" y="606651"/>
                </a:cubicBezTo>
                <a:lnTo>
                  <a:pt x="418889" y="606651"/>
                </a:lnTo>
                <a:cubicBezTo>
                  <a:pt x="412065" y="606651"/>
                  <a:pt x="405610" y="601312"/>
                  <a:pt x="405610" y="594500"/>
                </a:cubicBezTo>
                <a:lnTo>
                  <a:pt x="405610" y="520673"/>
                </a:lnTo>
                <a:cubicBezTo>
                  <a:pt x="405610" y="475934"/>
                  <a:pt x="443235" y="439481"/>
                  <a:pt x="488052" y="439481"/>
                </a:cubicBezTo>
                <a:close/>
                <a:moveTo>
                  <a:pt x="285225" y="439481"/>
                </a:moveTo>
                <a:cubicBezTo>
                  <a:pt x="330042" y="439481"/>
                  <a:pt x="366376" y="475934"/>
                  <a:pt x="366376" y="520673"/>
                </a:cubicBezTo>
                <a:lnTo>
                  <a:pt x="366376" y="594500"/>
                </a:lnTo>
                <a:cubicBezTo>
                  <a:pt x="366376" y="597630"/>
                  <a:pt x="365638" y="600760"/>
                  <a:pt x="363240" y="603153"/>
                </a:cubicBezTo>
                <a:cubicBezTo>
                  <a:pt x="361027" y="605362"/>
                  <a:pt x="358445" y="606651"/>
                  <a:pt x="355125" y="606651"/>
                </a:cubicBezTo>
                <a:lnTo>
                  <a:pt x="216801" y="606651"/>
                </a:lnTo>
                <a:cubicBezTo>
                  <a:pt x="209977" y="606651"/>
                  <a:pt x="204075" y="601312"/>
                  <a:pt x="204075" y="594500"/>
                </a:cubicBezTo>
                <a:lnTo>
                  <a:pt x="204075" y="520673"/>
                </a:lnTo>
                <a:cubicBezTo>
                  <a:pt x="204075" y="475934"/>
                  <a:pt x="240408" y="439481"/>
                  <a:pt x="285225" y="439481"/>
                </a:cubicBezTo>
                <a:close/>
                <a:moveTo>
                  <a:pt x="82406" y="439481"/>
                </a:moveTo>
                <a:cubicBezTo>
                  <a:pt x="127205" y="439481"/>
                  <a:pt x="164629" y="475934"/>
                  <a:pt x="164629" y="520673"/>
                </a:cubicBezTo>
                <a:lnTo>
                  <a:pt x="164629" y="594500"/>
                </a:lnTo>
                <a:cubicBezTo>
                  <a:pt x="164629" y="597630"/>
                  <a:pt x="163154" y="600760"/>
                  <a:pt x="160757" y="603153"/>
                </a:cubicBezTo>
                <a:cubicBezTo>
                  <a:pt x="158545" y="605362"/>
                  <a:pt x="155042" y="606651"/>
                  <a:pt x="151724" y="606651"/>
                </a:cubicBezTo>
                <a:lnTo>
                  <a:pt x="13273" y="606651"/>
                </a:lnTo>
                <a:cubicBezTo>
                  <a:pt x="6452" y="606651"/>
                  <a:pt x="0" y="601312"/>
                  <a:pt x="0" y="594500"/>
                </a:cubicBezTo>
                <a:lnTo>
                  <a:pt x="0" y="520673"/>
                </a:lnTo>
                <a:cubicBezTo>
                  <a:pt x="0" y="475934"/>
                  <a:pt x="37608" y="439481"/>
                  <a:pt x="82406" y="439481"/>
                </a:cubicBezTo>
                <a:close/>
                <a:moveTo>
                  <a:pt x="488772" y="324742"/>
                </a:moveTo>
                <a:cubicBezTo>
                  <a:pt x="518829" y="324742"/>
                  <a:pt x="543354" y="349236"/>
                  <a:pt x="543354" y="379254"/>
                </a:cubicBezTo>
                <a:cubicBezTo>
                  <a:pt x="543354" y="409272"/>
                  <a:pt x="518829" y="433766"/>
                  <a:pt x="488772" y="433766"/>
                </a:cubicBezTo>
                <a:cubicBezTo>
                  <a:pt x="458714" y="433766"/>
                  <a:pt x="434189" y="409272"/>
                  <a:pt x="434189" y="379254"/>
                </a:cubicBezTo>
                <a:cubicBezTo>
                  <a:pt x="434189" y="349236"/>
                  <a:pt x="458714" y="324742"/>
                  <a:pt x="488772" y="324742"/>
                </a:cubicBezTo>
                <a:close/>
                <a:moveTo>
                  <a:pt x="286319" y="324742"/>
                </a:moveTo>
                <a:cubicBezTo>
                  <a:pt x="316377" y="324742"/>
                  <a:pt x="340902" y="349236"/>
                  <a:pt x="340902" y="379254"/>
                </a:cubicBezTo>
                <a:cubicBezTo>
                  <a:pt x="340902" y="409272"/>
                  <a:pt x="316377" y="433766"/>
                  <a:pt x="286319" y="433766"/>
                </a:cubicBezTo>
                <a:cubicBezTo>
                  <a:pt x="256262" y="433766"/>
                  <a:pt x="231737" y="409272"/>
                  <a:pt x="231737" y="379254"/>
                </a:cubicBezTo>
                <a:cubicBezTo>
                  <a:pt x="231737" y="349236"/>
                  <a:pt x="256262" y="324742"/>
                  <a:pt x="286319" y="324742"/>
                </a:cubicBezTo>
                <a:close/>
                <a:moveTo>
                  <a:pt x="83175" y="324742"/>
                </a:moveTo>
                <a:cubicBezTo>
                  <a:pt x="113409" y="324742"/>
                  <a:pt x="137744" y="349236"/>
                  <a:pt x="137744" y="379254"/>
                </a:cubicBezTo>
                <a:cubicBezTo>
                  <a:pt x="137744" y="409272"/>
                  <a:pt x="113409" y="433766"/>
                  <a:pt x="83359" y="433766"/>
                </a:cubicBezTo>
                <a:cubicBezTo>
                  <a:pt x="53125" y="433766"/>
                  <a:pt x="28791" y="409272"/>
                  <a:pt x="28791" y="379254"/>
                </a:cubicBezTo>
                <a:cubicBezTo>
                  <a:pt x="28791" y="349236"/>
                  <a:pt x="53125" y="324742"/>
                  <a:pt x="83175" y="324742"/>
                </a:cubicBezTo>
                <a:close/>
                <a:moveTo>
                  <a:pt x="488052" y="140496"/>
                </a:moveTo>
                <a:cubicBezTo>
                  <a:pt x="456699" y="140496"/>
                  <a:pt x="430140" y="165903"/>
                  <a:pt x="430140" y="197202"/>
                </a:cubicBezTo>
                <a:lnTo>
                  <a:pt x="430140" y="258694"/>
                </a:lnTo>
                <a:lnTo>
                  <a:pt x="545780" y="258694"/>
                </a:lnTo>
                <a:lnTo>
                  <a:pt x="545780" y="197202"/>
                </a:lnTo>
                <a:cubicBezTo>
                  <a:pt x="545780" y="165903"/>
                  <a:pt x="519222" y="140496"/>
                  <a:pt x="488052" y="140496"/>
                </a:cubicBezTo>
                <a:close/>
                <a:moveTo>
                  <a:pt x="488052" y="116010"/>
                </a:moveTo>
                <a:cubicBezTo>
                  <a:pt x="532870" y="116010"/>
                  <a:pt x="570310" y="152463"/>
                  <a:pt x="570310" y="197202"/>
                </a:cubicBezTo>
                <a:lnTo>
                  <a:pt x="570310" y="271029"/>
                </a:lnTo>
                <a:cubicBezTo>
                  <a:pt x="570310" y="274159"/>
                  <a:pt x="568650" y="277289"/>
                  <a:pt x="566437" y="279682"/>
                </a:cubicBezTo>
                <a:cubicBezTo>
                  <a:pt x="564039" y="281891"/>
                  <a:pt x="560535" y="283180"/>
                  <a:pt x="557400" y="283180"/>
                </a:cubicBezTo>
                <a:lnTo>
                  <a:pt x="418889" y="283180"/>
                </a:lnTo>
                <a:cubicBezTo>
                  <a:pt x="412065" y="283180"/>
                  <a:pt x="405610" y="277841"/>
                  <a:pt x="405610" y="271029"/>
                </a:cubicBezTo>
                <a:lnTo>
                  <a:pt x="405610" y="197202"/>
                </a:lnTo>
                <a:cubicBezTo>
                  <a:pt x="405610" y="152463"/>
                  <a:pt x="443235" y="116010"/>
                  <a:pt x="488052" y="116010"/>
                </a:cubicBezTo>
                <a:close/>
                <a:moveTo>
                  <a:pt x="285225" y="116010"/>
                </a:moveTo>
                <a:cubicBezTo>
                  <a:pt x="330042" y="116010"/>
                  <a:pt x="366376" y="152463"/>
                  <a:pt x="366376" y="197202"/>
                </a:cubicBezTo>
                <a:lnTo>
                  <a:pt x="366376" y="271029"/>
                </a:lnTo>
                <a:cubicBezTo>
                  <a:pt x="366376" y="274159"/>
                  <a:pt x="365638" y="277289"/>
                  <a:pt x="363240" y="279682"/>
                </a:cubicBezTo>
                <a:cubicBezTo>
                  <a:pt x="361027" y="281891"/>
                  <a:pt x="358445" y="283180"/>
                  <a:pt x="355125" y="283180"/>
                </a:cubicBezTo>
                <a:lnTo>
                  <a:pt x="216801" y="283180"/>
                </a:lnTo>
                <a:cubicBezTo>
                  <a:pt x="209977" y="283180"/>
                  <a:pt x="204075" y="277841"/>
                  <a:pt x="204075" y="271029"/>
                </a:cubicBezTo>
                <a:lnTo>
                  <a:pt x="204075" y="197202"/>
                </a:lnTo>
                <a:cubicBezTo>
                  <a:pt x="204075" y="152463"/>
                  <a:pt x="240408" y="116010"/>
                  <a:pt x="285225" y="116010"/>
                </a:cubicBezTo>
                <a:close/>
                <a:moveTo>
                  <a:pt x="82406" y="116010"/>
                </a:moveTo>
                <a:cubicBezTo>
                  <a:pt x="127205" y="116010"/>
                  <a:pt x="164629" y="152463"/>
                  <a:pt x="164629" y="197202"/>
                </a:cubicBezTo>
                <a:lnTo>
                  <a:pt x="164629" y="271029"/>
                </a:lnTo>
                <a:cubicBezTo>
                  <a:pt x="164629" y="274159"/>
                  <a:pt x="163154" y="277289"/>
                  <a:pt x="160757" y="279682"/>
                </a:cubicBezTo>
                <a:cubicBezTo>
                  <a:pt x="158545" y="281891"/>
                  <a:pt x="155042" y="283180"/>
                  <a:pt x="151724" y="283180"/>
                </a:cubicBezTo>
                <a:lnTo>
                  <a:pt x="13273" y="283180"/>
                </a:lnTo>
                <a:cubicBezTo>
                  <a:pt x="6452" y="283180"/>
                  <a:pt x="0" y="277841"/>
                  <a:pt x="0" y="271029"/>
                </a:cubicBezTo>
                <a:lnTo>
                  <a:pt x="0" y="197202"/>
                </a:lnTo>
                <a:cubicBezTo>
                  <a:pt x="0" y="152463"/>
                  <a:pt x="37608" y="116010"/>
                  <a:pt x="82406" y="116010"/>
                </a:cubicBezTo>
                <a:close/>
                <a:moveTo>
                  <a:pt x="488772" y="24487"/>
                </a:moveTo>
                <a:cubicBezTo>
                  <a:pt x="472176" y="24487"/>
                  <a:pt x="458714" y="37928"/>
                  <a:pt x="458714" y="54498"/>
                </a:cubicBezTo>
                <a:cubicBezTo>
                  <a:pt x="458714" y="70884"/>
                  <a:pt x="472176" y="84325"/>
                  <a:pt x="488772" y="84325"/>
                </a:cubicBezTo>
                <a:cubicBezTo>
                  <a:pt x="505183" y="84325"/>
                  <a:pt x="518645" y="70884"/>
                  <a:pt x="518645" y="54498"/>
                </a:cubicBezTo>
                <a:cubicBezTo>
                  <a:pt x="518645" y="37928"/>
                  <a:pt x="505183" y="24487"/>
                  <a:pt x="488772" y="24487"/>
                </a:cubicBezTo>
                <a:close/>
                <a:moveTo>
                  <a:pt x="488772" y="0"/>
                </a:moveTo>
                <a:cubicBezTo>
                  <a:pt x="518829" y="0"/>
                  <a:pt x="543354" y="24487"/>
                  <a:pt x="543354" y="54498"/>
                </a:cubicBezTo>
                <a:cubicBezTo>
                  <a:pt x="543354" y="84509"/>
                  <a:pt x="518829" y="108812"/>
                  <a:pt x="488772" y="108812"/>
                </a:cubicBezTo>
                <a:cubicBezTo>
                  <a:pt x="458714" y="108812"/>
                  <a:pt x="434189" y="84509"/>
                  <a:pt x="434189" y="54498"/>
                </a:cubicBezTo>
                <a:cubicBezTo>
                  <a:pt x="434189" y="24487"/>
                  <a:pt x="458714" y="0"/>
                  <a:pt x="488772" y="0"/>
                </a:cubicBezTo>
                <a:close/>
                <a:moveTo>
                  <a:pt x="286319" y="0"/>
                </a:moveTo>
                <a:cubicBezTo>
                  <a:pt x="316377" y="0"/>
                  <a:pt x="340902" y="24487"/>
                  <a:pt x="340902" y="54498"/>
                </a:cubicBezTo>
                <a:cubicBezTo>
                  <a:pt x="340902" y="84509"/>
                  <a:pt x="316377" y="108812"/>
                  <a:pt x="286319" y="108812"/>
                </a:cubicBezTo>
                <a:cubicBezTo>
                  <a:pt x="256262" y="108812"/>
                  <a:pt x="231737" y="84509"/>
                  <a:pt x="231737" y="54498"/>
                </a:cubicBezTo>
                <a:cubicBezTo>
                  <a:pt x="231737" y="24487"/>
                  <a:pt x="256262" y="0"/>
                  <a:pt x="286319" y="0"/>
                </a:cubicBezTo>
                <a:close/>
                <a:moveTo>
                  <a:pt x="83175" y="0"/>
                </a:moveTo>
                <a:cubicBezTo>
                  <a:pt x="113409" y="0"/>
                  <a:pt x="137744" y="24487"/>
                  <a:pt x="137744" y="54498"/>
                </a:cubicBezTo>
                <a:cubicBezTo>
                  <a:pt x="137744" y="84509"/>
                  <a:pt x="113409" y="108812"/>
                  <a:pt x="83175" y="108812"/>
                </a:cubicBezTo>
                <a:cubicBezTo>
                  <a:pt x="53125" y="108812"/>
                  <a:pt x="28791" y="84509"/>
                  <a:pt x="28791" y="54498"/>
                </a:cubicBezTo>
                <a:cubicBezTo>
                  <a:pt x="28791" y="24487"/>
                  <a:pt x="53125" y="0"/>
                  <a:pt x="83175" y="0"/>
                </a:cubicBezTo>
                <a:close/>
              </a:path>
            </a:pathLst>
          </a:custGeom>
          <a:gradFill>
            <a:gsLst>
              <a:gs pos="94000">
                <a:srgbClr val="2E9DF8"/>
              </a:gs>
              <a:gs pos="16000">
                <a:srgbClr val="12C8B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578485" y="24257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8459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不断拓展的应用层</a:t>
            </a:r>
            <a:endParaRPr lang="zh-CN" altLang="en-US" sz="2400" b="1" dirty="0">
              <a:solidFill>
                <a:srgbClr val="08459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/Users/hehai/Library/Containers/com.kingsoft.wpsoffice.mac/Data/tmp/picturecompress_20251210172104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55695" y="1212850"/>
            <a:ext cx="48850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2"/>
                </a:solidFill>
                <a:effectLst/>
                <a:latin typeface="+mj-ea"/>
                <a:ea typeface="+mj-ea"/>
                <a:cs typeface="+mj-ea"/>
              </a:rPr>
              <a:t>KMOS </a:t>
            </a:r>
            <a:r>
              <a:rPr lang="zh-CN" altLang="en-US" sz="3200" b="1">
                <a:solidFill>
                  <a:schemeClr val="bg2"/>
                </a:solidFill>
                <a:effectLst/>
                <a:latin typeface="+mj-ea"/>
                <a:ea typeface="+mj-ea"/>
                <a:cs typeface="+mj-ea"/>
              </a:rPr>
              <a:t>私有云操作系统</a:t>
            </a:r>
            <a:endParaRPr lang="zh-CN" altLang="en-US" sz="3200" b="1">
              <a:solidFill>
                <a:schemeClr val="bg2"/>
              </a:solidFill>
              <a:effectLst/>
              <a:latin typeface="+mj-ea"/>
              <a:ea typeface="+mj-ea"/>
              <a:cs typeface="+mj-ea"/>
            </a:endParaRPr>
          </a:p>
          <a:p>
            <a:pPr algn="ctr"/>
            <a:r>
              <a:rPr lang="zh-CN" altLang="en-US" sz="1000">
                <a:solidFill>
                  <a:schemeClr val="bg2"/>
                </a:solidFill>
                <a:effectLst/>
                <a:latin typeface="+mj-ea"/>
                <a:ea typeface="+mj-ea"/>
                <a:cs typeface="+mj-ea"/>
              </a:rPr>
              <a:t>——</a:t>
            </a:r>
            <a:r>
              <a:rPr lang="en-US" altLang="zh-CN" sz="1000">
                <a:solidFill>
                  <a:schemeClr val="bg2"/>
                </a:solidFill>
                <a:effectLst/>
                <a:latin typeface="+mj-ea"/>
                <a:ea typeface="+mj-ea"/>
                <a:cs typeface="+mj-ea"/>
              </a:rPr>
              <a:t>  KMOS PRIVATE </a:t>
            </a:r>
            <a:r>
              <a:rPr lang="en-US" altLang="zh-CN" sz="1000">
                <a:solidFill>
                  <a:schemeClr val="bg2"/>
                </a:solidFill>
                <a:effectLst/>
                <a:latin typeface="+mj-ea"/>
                <a:ea typeface="+mj-ea"/>
                <a:cs typeface="+mj-ea"/>
              </a:rPr>
              <a:t>CLOUD OPERATION SYSTEM  </a:t>
            </a:r>
            <a:r>
              <a:rPr lang="zh-CN" altLang="en-US" sz="1000">
                <a:solidFill>
                  <a:schemeClr val="bg2"/>
                </a:solidFill>
                <a:effectLst/>
                <a:latin typeface="+mj-ea"/>
                <a:ea typeface="+mj-ea"/>
                <a:cs typeface="+mj-ea"/>
              </a:rPr>
              <a:t>——</a:t>
            </a:r>
            <a:endParaRPr lang="zh-CN" altLang="en-US" sz="1000">
              <a:solidFill>
                <a:schemeClr val="bg2"/>
              </a:solidFill>
              <a:effectLst/>
              <a:latin typeface="+mj-ea"/>
              <a:ea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675" y="64770"/>
            <a:ext cx="14243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solidFill>
                  <a:schemeClr val="bg1">
                    <a:lumMod val="65000"/>
                  </a:schemeClr>
                </a:solidFill>
              </a:rPr>
              <a:t>KMOS </a:t>
            </a:r>
            <a:r>
              <a:rPr lang="zh-CN" altLang="en-US" sz="900">
                <a:solidFill>
                  <a:schemeClr val="bg1">
                    <a:lumMod val="65000"/>
                  </a:schemeClr>
                </a:solidFill>
              </a:rPr>
              <a:t>私有云操作系统</a:t>
            </a:r>
            <a:endParaRPr lang="zh-CN" alt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205" y="803275"/>
            <a:ext cx="10689590" cy="5250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3600">
                <a:solidFill>
                  <a:schemeClr val="accent4"/>
                </a:solidFill>
              </a:rPr>
              <a:t>AI </a:t>
            </a:r>
            <a:r>
              <a:rPr lang="zh-CN" altLang="en-US" sz="3600">
                <a:solidFill>
                  <a:schemeClr val="accent4"/>
                </a:solidFill>
              </a:rPr>
              <a:t>基座</a:t>
            </a:r>
            <a:endParaRPr lang="en-US" altLang="zh-CN" sz="3600">
              <a:solidFill>
                <a:schemeClr val="accent4"/>
              </a:solidFill>
            </a:endParaRPr>
          </a:p>
          <a:p>
            <a:pPr algn="ctr"/>
            <a:r>
              <a:rPr lang="en-US" altLang="zh-CN" sz="1600">
                <a:solidFill>
                  <a:schemeClr val="bg1"/>
                </a:solidFill>
              </a:rPr>
              <a:t>KMRAG</a:t>
            </a:r>
            <a:r>
              <a:rPr lang="zh-CN" altLang="en-US" sz="1600">
                <a:solidFill>
                  <a:schemeClr val="bg1"/>
                </a:solidFill>
              </a:rPr>
              <a:t>、</a:t>
            </a:r>
            <a:r>
              <a:rPr lang="en-US" altLang="zh-CN" sz="1600">
                <a:solidFill>
                  <a:schemeClr val="bg1"/>
                </a:solidFill>
              </a:rPr>
              <a:t>Models</a:t>
            </a:r>
            <a:r>
              <a:rPr lang="zh-CN" altLang="en-US" sz="1600">
                <a:solidFill>
                  <a:schemeClr val="bg1"/>
                </a:solidFill>
              </a:rPr>
              <a:t>、</a:t>
            </a:r>
            <a:r>
              <a:rPr lang="en-US" altLang="zh-CN" sz="1600">
                <a:solidFill>
                  <a:schemeClr val="bg1"/>
                </a:solidFill>
              </a:rPr>
              <a:t>MCPs</a:t>
            </a:r>
            <a:r>
              <a:rPr lang="zh-CN" altLang="en-US" sz="1600">
                <a:solidFill>
                  <a:schemeClr val="bg1"/>
                </a:solidFill>
              </a:rPr>
              <a:t>、</a:t>
            </a:r>
            <a:r>
              <a:rPr lang="en-US" altLang="zh-CN" sz="1600">
                <a:solidFill>
                  <a:schemeClr val="bg1"/>
                </a:solidFill>
              </a:rPr>
              <a:t>Agents</a:t>
            </a:r>
            <a:r>
              <a:rPr lang="zh-CN" altLang="en-US" sz="1600">
                <a:solidFill>
                  <a:schemeClr val="bg1"/>
                </a:solidFill>
              </a:rPr>
              <a:t>、</a:t>
            </a:r>
            <a:r>
              <a:rPr lang="en-US" altLang="zh-CN" sz="1600">
                <a:solidFill>
                  <a:schemeClr val="bg1"/>
                </a:solidFill>
              </a:rPr>
              <a:t>AI</a:t>
            </a:r>
            <a:r>
              <a:rPr lang="zh-CN" altLang="en-US" sz="1600">
                <a:solidFill>
                  <a:schemeClr val="bg1"/>
                </a:solidFill>
              </a:rPr>
              <a:t>小沐、</a:t>
            </a:r>
            <a:r>
              <a:rPr lang="en-US" altLang="zh-CN" sz="1600">
                <a:solidFill>
                  <a:schemeClr val="bg1"/>
                </a:solidFill>
              </a:rPr>
              <a:t>KMCode ...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sym typeface="+mn-ea"/>
              </a:rPr>
              <a:t>         </a:t>
            </a:r>
            <a:endParaRPr lang="zh-CN" altLang="en-US" sz="28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048689" name="文本框 1"/>
          <p:cNvSpPr txBox="1"/>
          <p:nvPr>
            <p:custDataLst>
              <p:tags r:id="rId2"/>
            </p:custDataLst>
          </p:nvPr>
        </p:nvSpPr>
        <p:spPr>
          <a:xfrm>
            <a:off x="751205" y="6054090"/>
            <a:ext cx="10689590" cy="4019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经营目标牵引，价值导向，</a:t>
            </a:r>
            <a:r>
              <a:rPr lang="zh-CN" sz="1600">
                <a:solidFill>
                  <a:schemeClr val="bg1">
                    <a:lumMod val="75000"/>
                  </a:schemeClr>
                </a:solidFill>
                <a:sym typeface="+mn-ea"/>
              </a:rPr>
              <a:t>实事求是，</a:t>
            </a:r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用数据说话</a:t>
            </a:r>
            <a:endParaRPr sz="16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65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9722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8"/>
          <p:cNvSpPr txBox="1"/>
          <p:nvPr>
            <p:custDataLst>
              <p:tags r:id="rId2"/>
            </p:custDataLst>
          </p:nvPr>
        </p:nvSpPr>
        <p:spPr>
          <a:xfrm>
            <a:off x="621665" y="6117590"/>
            <a:ext cx="110293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084595"/>
                </a:solidFill>
              </a:rPr>
              <a:t>AI </a:t>
            </a:r>
            <a:r>
              <a:rPr lang="zh-CN" altLang="en-US">
                <a:solidFill>
                  <a:srgbClr val="084595"/>
                </a:solidFill>
              </a:rPr>
              <a:t>时代，企业的</a:t>
            </a:r>
            <a:r>
              <a:rPr lang="zh-CN" altLang="en-US" u="sng">
                <a:solidFill>
                  <a:srgbClr val="084595"/>
                </a:solidFill>
              </a:rPr>
              <a:t>“数字化资产”管理门户</a:t>
            </a:r>
            <a:endParaRPr lang="zh-CN" altLang="en-US">
              <a:solidFill>
                <a:srgbClr val="084595"/>
              </a:solidFill>
            </a:endParaRPr>
          </a:p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“模型、数据、算法、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MCP Servers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、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Agents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、应用”资源注册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发现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管理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搜索一网打尽，“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AI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小沐”智能体负责掌控</a:t>
            </a:r>
            <a:r>
              <a:rPr lang="zh-CN" altLang="en-US" sz="1200" u="sng">
                <a:solidFill>
                  <a:schemeClr val="bg1">
                    <a:lumMod val="50000"/>
                  </a:schemeClr>
                </a:solidFill>
                <a:sym typeface="+mn-ea"/>
              </a:rPr>
              <a:t>智能体入口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及专职</a:t>
            </a:r>
            <a:r>
              <a:rPr lang="zh-CN" altLang="en-US" sz="1200" u="sng">
                <a:solidFill>
                  <a:schemeClr val="bg1">
                    <a:lumMod val="50000"/>
                  </a:schemeClr>
                </a:solidFill>
                <a:sym typeface="+mn-ea"/>
              </a:rPr>
              <a:t>智能体接入协议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标准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规范</a:t>
            </a:r>
            <a:endParaRPr lang="zh-CN" altLang="en-US" sz="12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886" b="1936"/>
          <a:stretch>
            <a:fillRect/>
          </a:stretch>
        </p:blipFill>
        <p:spPr>
          <a:xfrm>
            <a:off x="1885950" y="625475"/>
            <a:ext cx="9718040" cy="6024245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3287395" y="5391150"/>
            <a:ext cx="246761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000">
                <a:solidFill>
                  <a:schemeClr val="bg1"/>
                </a:solidFill>
                <a:hlinkClick r:id="rId3" action="ppaction://hlinkfile"/>
              </a:rPr>
              <a:t>开目 AI 产品体系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687070" y="224064"/>
            <a:ext cx="9144000" cy="636361"/>
          </a:xfrm>
          <a:prstGeom prst="rect">
            <a:avLst/>
          </a:prstGeom>
        </p:spPr>
        <p:txBody>
          <a:bodyPr vert="horz" lIns="252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altLang="zh-CN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基座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（产品系统化工程）</a:t>
            </a:r>
            <a:endParaRPr sz="1400" b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320" y="1019175"/>
            <a:ext cx="8172450" cy="4819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“需求”驱动，</a:t>
            </a:r>
            <a:r>
              <a:rPr lang="en-US" altLang="zh-CN" sz="1600">
                <a:solidFill>
                  <a:srgbClr val="084595"/>
                </a:solidFill>
                <a:latin typeface="+mj-ea"/>
                <a:cs typeface="+mj-ea"/>
              </a:rPr>
              <a:t>AI 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是新的技术“手段”，基于客户现状及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痛点，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  <a:sym typeface="+mn-ea"/>
              </a:rPr>
              <a:t>产品体系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如何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  <a:sym typeface="+mn-ea"/>
              </a:rPr>
              <a:t>闭环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？</a:t>
            </a:r>
            <a:endParaRPr lang="zh-CN" altLang="en-US" sz="1600">
              <a:solidFill>
                <a:srgbClr val="084595"/>
              </a:solidFill>
              <a:latin typeface="+mj-ea"/>
              <a:cs typeface="+mj-ea"/>
            </a:endParaRPr>
          </a:p>
          <a:p>
            <a:pPr algn="l"/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| 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采用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  <a:sym typeface="+mn-ea"/>
              </a:rPr>
              <a:t>全新的交互模式，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  <a:sym typeface="+mn-ea"/>
              </a:rPr>
              <a:t>实现工作效率、产品易用性、自动化水平、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智能化用户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体验全面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提升</a:t>
            </a:r>
            <a:endParaRPr lang="zh-CN" altLang="en-US" sz="1400">
              <a:solidFill>
                <a:schemeClr val="bg1">
                  <a:lumMod val="65000"/>
                </a:schemeClr>
              </a:solidFill>
              <a:latin typeface="+mj-ea"/>
              <a:cs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320" y="1722120"/>
            <a:ext cx="6760845" cy="4819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贯彻以“</a:t>
            </a:r>
            <a:r>
              <a:rPr lang="en-US" altLang="zh-CN" sz="1600">
                <a:solidFill>
                  <a:srgbClr val="084595"/>
                </a:solidFill>
                <a:latin typeface="+mj-ea"/>
                <a:cs typeface="+mj-ea"/>
              </a:rPr>
              <a:t>AI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”为核心的</a:t>
            </a:r>
            <a:r>
              <a:rPr lang="en-US" altLang="zh-CN" sz="1600">
                <a:solidFill>
                  <a:srgbClr val="084595"/>
                </a:solidFill>
                <a:latin typeface="+mj-ea"/>
                <a:cs typeface="+mj-ea"/>
              </a:rPr>
              <a:t> AI Native 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产品化设计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理念</a:t>
            </a:r>
            <a:endParaRPr lang="zh-CN" altLang="en-US" sz="1600">
              <a:solidFill>
                <a:srgbClr val="084595"/>
              </a:solidFill>
              <a:latin typeface="+mj-ea"/>
              <a:cs typeface="+mj-ea"/>
            </a:endParaRPr>
          </a:p>
          <a:p>
            <a:pPr algn="l"/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| 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数据驱动，新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一代产品应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  <a:sym typeface="+mn-ea"/>
              </a:rPr>
              <a:t>深度集成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  <a:sym typeface="+mn-ea"/>
              </a:rPr>
              <a:t>AI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  <a:sym typeface="+mn-ea"/>
              </a:rPr>
              <a:t>能力，借助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  <a:sym typeface="+mn-ea"/>
              </a:rPr>
              <a:t>AI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  <a:sym typeface="+mn-ea"/>
              </a:rPr>
              <a:t>大脑提升产品的“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  <a:sym typeface="+mn-ea"/>
              </a:rPr>
              <a:t>自主性”</a:t>
            </a:r>
            <a:endParaRPr lang="zh-CN" altLang="en-US" sz="1400">
              <a:solidFill>
                <a:schemeClr val="bg1">
                  <a:lumMod val="65000"/>
                </a:schemeClr>
              </a:solidFill>
              <a:latin typeface="+mj-ea"/>
              <a:cs typeface="+mj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320" y="2425065"/>
            <a:ext cx="6760845" cy="4819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将已掌握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的“</a:t>
            </a:r>
            <a:r>
              <a:rPr lang="en-US" altLang="zh-CN" sz="1600">
                <a:solidFill>
                  <a:srgbClr val="084595"/>
                </a:solidFill>
                <a:latin typeface="+mj-ea"/>
                <a:cs typeface="+mj-ea"/>
              </a:rPr>
              <a:t>AI 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能力”与当前产品“业务工作流”深度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融合</a:t>
            </a:r>
            <a:endParaRPr lang="zh-CN" altLang="en-US" sz="1600">
              <a:solidFill>
                <a:srgbClr val="084595"/>
              </a:solidFill>
              <a:latin typeface="+mj-ea"/>
              <a:cs typeface="+mj-ea"/>
            </a:endParaRPr>
          </a:p>
          <a:p>
            <a:pPr algn="l"/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| MCP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服务能力开放，权限系统对接，知识服务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集成，多场景专业智能体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开发</a:t>
            </a:r>
            <a:endParaRPr lang="zh-CN" altLang="en-US" sz="1400">
              <a:solidFill>
                <a:schemeClr val="bg1">
                  <a:lumMod val="65000"/>
                </a:schemeClr>
              </a:solidFill>
              <a:latin typeface="+mj-ea"/>
              <a:cs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320" y="3128010"/>
            <a:ext cx="5734050" cy="4819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保持好奇心，持续关注，借鉴他人成功</a:t>
            </a:r>
            <a:r>
              <a:rPr lang="zh-CN" altLang="en-US" sz="1600">
                <a:solidFill>
                  <a:srgbClr val="084595"/>
                </a:solidFill>
                <a:latin typeface="+mj-ea"/>
                <a:cs typeface="+mj-ea"/>
              </a:rPr>
              <a:t>实践，先做能做的</a:t>
            </a:r>
            <a:endParaRPr lang="zh-CN" altLang="en-US" sz="1600">
              <a:solidFill>
                <a:srgbClr val="084595"/>
              </a:solidFill>
              <a:latin typeface="+mj-ea"/>
              <a:cs typeface="+mj-ea"/>
            </a:endParaRPr>
          </a:p>
          <a:p>
            <a:pPr algn="l"/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| 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持续学习，实践中总结经验，每天进步一点点，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自我迭代</a:t>
            </a:r>
            <a:endParaRPr lang="zh-CN" altLang="en-US" sz="1400">
              <a:solidFill>
                <a:schemeClr val="bg1">
                  <a:lumMod val="65000"/>
                </a:schemeClr>
              </a:solidFill>
              <a:latin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7070" y="6002020"/>
            <a:ext cx="6280150" cy="4819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l"/>
            <a:r>
              <a:rPr lang="zh-CN" altLang="en-US" sz="1600">
                <a:solidFill>
                  <a:srgbClr val="084595"/>
                </a:solidFill>
                <a:sym typeface="+mn-ea"/>
              </a:rPr>
              <a:t>观察与反思（产品的终极</a:t>
            </a:r>
            <a:r>
              <a:rPr lang="zh-CN" altLang="en-US" sz="1600">
                <a:solidFill>
                  <a:srgbClr val="084595"/>
                </a:solidFill>
                <a:sym typeface="+mn-ea"/>
              </a:rPr>
              <a:t>目标）</a:t>
            </a:r>
            <a:endParaRPr lang="zh-CN" altLang="en-US" sz="1600">
              <a:solidFill>
                <a:srgbClr val="084595"/>
              </a:solidFill>
              <a:latin typeface="+mj-ea"/>
              <a:cs typeface="+mj-ea"/>
            </a:endParaRPr>
          </a:p>
          <a:p>
            <a:pPr algn="l"/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| 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+mj-ea"/>
                <a:cs typeface="+mj-ea"/>
              </a:rPr>
              <a:t>用户不想变得更有生产力，他们只想什么都不做，让整个过程自动发生</a:t>
            </a:r>
            <a:endParaRPr lang="zh-CN" altLang="en-US" sz="1400">
              <a:solidFill>
                <a:schemeClr val="bg1">
                  <a:lumMod val="65000"/>
                </a:schemeClr>
              </a:solidFill>
              <a:latin typeface="+mj-ea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任意多边形: 形状 65"/>
          <p:cNvSpPr/>
          <p:nvPr>
            <p:custDataLst>
              <p:tags r:id="rId1"/>
            </p:custDataLst>
          </p:nvPr>
        </p:nvSpPr>
        <p:spPr>
          <a:xfrm rot="10800000">
            <a:off x="108585" y="4502785"/>
            <a:ext cx="11914505" cy="1759585"/>
          </a:xfrm>
          <a:custGeom>
            <a:avLst/>
            <a:gdLst>
              <a:gd name="connsiteX0" fmla="*/ 11657132 w 11657132"/>
              <a:gd name="connsiteY0" fmla="*/ 1646645 h 1646645"/>
              <a:gd name="connsiteX1" fmla="*/ 0 w 11657132"/>
              <a:gd name="connsiteY1" fmla="*/ 1646645 h 1646645"/>
              <a:gd name="connsiteX2" fmla="*/ 706540 w 11657132"/>
              <a:gd name="connsiteY2" fmla="*/ 214372 h 1646645"/>
              <a:gd name="connsiteX3" fmla="*/ 10950592 w 11657132"/>
              <a:gd name="connsiteY3" fmla="*/ 214372 h 164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57132" h="1646645">
                <a:moveTo>
                  <a:pt x="11657132" y="1646645"/>
                </a:moveTo>
                <a:lnTo>
                  <a:pt x="0" y="1646645"/>
                </a:lnTo>
                <a:lnTo>
                  <a:pt x="706540" y="214372"/>
                </a:lnTo>
                <a:cubicBezTo>
                  <a:pt x="3244924" y="-61853"/>
                  <a:pt x="8297908" y="-80903"/>
                  <a:pt x="10950592" y="214372"/>
                </a:cubicBezTo>
                <a:close/>
              </a:path>
            </a:pathLst>
          </a:custGeom>
          <a:gradFill flip="none" rotWithShape="1"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20000"/>
                </a:srgbClr>
              </a:gs>
            </a:gsLst>
            <a:lin ang="16200000" scaled="1"/>
            <a:tileRect/>
          </a:gradFill>
          <a:ln w="38100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F50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时代数字化资产制造基地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en-US" alt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业务场景落地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zh-CN" altLang="en-US" sz="1400" b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8" name="椭圆形"/>
          <p:cNvSpPr/>
          <p:nvPr>
            <p:custDataLst>
              <p:tags r:id="rId2"/>
            </p:custDataLst>
          </p:nvPr>
        </p:nvSpPr>
        <p:spPr>
          <a:xfrm rot="16200000">
            <a:off x="5577840" y="248285"/>
            <a:ext cx="930910" cy="11456035"/>
          </a:xfrm>
          <a:prstGeom prst="ellipse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08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08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100" b="1" kern="0" dirty="0">
              <a:solidFill>
                <a:schemeClr val="tx2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Helvetica Neue Medium" panose="02000503000000020004"/>
            </a:endParaRPr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2567941" y="5746277"/>
            <a:ext cx="68770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panose="020B0503020204020204" pitchFamily="34" charset="-122"/>
              </a:rPr>
              <a:t>“一基双链三级市场”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panose="020B0503020204020204" pitchFamily="34" charset="-122"/>
              </a:rPr>
              <a:t>打造制造业企业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panose="020B0503020204020204" pitchFamily="34" charset="-122"/>
              </a:rPr>
              <a:t>AI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panose="020B0503020204020204" pitchFamily="34" charset="-122"/>
              </a:rPr>
              <a:t>转型新范式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Century Gothic" panose="020B0502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8120" y="1040693"/>
            <a:ext cx="11733778" cy="481997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67000">
                <a:srgbClr val="3744FF"/>
              </a:gs>
              <a:gs pos="33000">
                <a:srgbClr val="2743FF"/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AI时代数字化资产制造基地</a:t>
            </a:r>
            <a:endParaRPr lang="zh-CN" altLang="en-US" sz="2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335280" y="1843405"/>
            <a:ext cx="1389380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566035" y="1843405"/>
            <a:ext cx="3005455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6" name="矩形 285"/>
          <p:cNvSpPr/>
          <p:nvPr>
            <p:custDataLst>
              <p:tags r:id="rId6"/>
            </p:custDataLst>
          </p:nvPr>
        </p:nvSpPr>
        <p:spPr>
          <a:xfrm>
            <a:off x="504825" y="2517775"/>
            <a:ext cx="1056640" cy="481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算法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行业算法沉淀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504825" y="3148330"/>
            <a:ext cx="1056640" cy="481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算力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云服务</a:t>
            </a:r>
            <a:r>
              <a:rPr kumimoji="0" lang="en-US" altLang="zh-CN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&amp;</a:t>
            </a: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一体机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502285" y="3769995"/>
            <a:ext cx="1057275" cy="481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数据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高质量数据集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504825" y="4396105"/>
            <a:ext cx="1056640" cy="481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服务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三方优势能力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2838450" y="2515235"/>
            <a:ext cx="1056640" cy="118935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模型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4231005" y="2515235"/>
            <a:ext cx="1056640" cy="118808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智能体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2838450" y="3997325"/>
            <a:ext cx="1056640" cy="118935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知识库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4231005" y="3997960"/>
            <a:ext cx="1056640" cy="118872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MCP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6005830" y="1843405"/>
            <a:ext cx="1783715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174105" y="2515235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工艺知识服务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>
            <p:custDataLst>
              <p:tags r:id="rId16"/>
            </p:custDataLst>
          </p:nvPr>
        </p:nvSpPr>
        <p:spPr>
          <a:xfrm>
            <a:off x="8203565" y="1843405"/>
            <a:ext cx="1389380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8371840" y="2515235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产品研发设计问答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(PLM)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10433685" y="1843405"/>
            <a:ext cx="1389380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9"/>
            </p:custDataLst>
          </p:nvPr>
        </p:nvSpPr>
        <p:spPr>
          <a:xfrm>
            <a:off x="10601960" y="2515235"/>
            <a:ext cx="1056640" cy="111442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D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高端制造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大型企业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kern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定制</a:t>
            </a:r>
            <a:endParaRPr lang="zh-CN" altLang="en-US" sz="1000" kern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20"/>
            </p:custDataLst>
          </p:nvPr>
        </p:nvSpPr>
        <p:spPr>
          <a:xfrm>
            <a:off x="10601325" y="3786505"/>
            <a:ext cx="1057275" cy="70548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中型企业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订阅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4825" y="5022850"/>
            <a:ext cx="1056640" cy="17399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/>
          <a:lstStyle/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…...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83630" y="5022850"/>
            <a:ext cx="1433195" cy="17399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/>
          <a:lstStyle/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…...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370570" y="5012690"/>
            <a:ext cx="1056640" cy="17399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/>
          <a:lstStyle/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…...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38" name="矩形 37"/>
          <p:cNvSpPr/>
          <p:nvPr>
            <p:custDataLst>
              <p:tags r:id="rId21"/>
            </p:custDataLst>
          </p:nvPr>
        </p:nvSpPr>
        <p:spPr>
          <a:xfrm>
            <a:off x="10602595" y="4639310"/>
            <a:ext cx="1057275" cy="5473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小型企业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充值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6332220" y="1993265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2661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智能体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319135" y="1993265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326A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场景应用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581640" y="1993265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3169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三级市场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>
            <p:custDataLst>
              <p:tags r:id="rId22"/>
            </p:custDataLst>
          </p:nvPr>
        </p:nvSpPr>
        <p:spPr>
          <a:xfrm>
            <a:off x="483235" y="5617845"/>
            <a:ext cx="11064875" cy="705485"/>
          </a:xfrm>
          <a:prstGeom prst="ellipse">
            <a:avLst/>
          </a:prstGeom>
          <a:noFill/>
          <a:ln w="6350" cap="rnd">
            <a:gradFill flip="none" rotWithShape="1">
              <a:gsLst>
                <a:gs pos="34000">
                  <a:srgbClr val="0046FF"/>
                </a:gs>
                <a:gs pos="100000">
                  <a:srgbClr val="0046FF">
                    <a:alpha val="73000"/>
                  </a:srgbClr>
                </a:gs>
              </a:gsLst>
              <a:lin ang="540000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2285" y="1995805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2661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原料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536950" y="1985010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2661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生产线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4" name="图片 43" descr="原子模型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41980" y="2670810"/>
            <a:ext cx="450215" cy="450215"/>
          </a:xfrm>
          <a:prstGeom prst="rect">
            <a:avLst/>
          </a:prstGeom>
        </p:spPr>
      </p:pic>
      <p:pic>
        <p:nvPicPr>
          <p:cNvPr id="45" name="图片 44" descr="机器人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33900" y="2670175"/>
            <a:ext cx="450850" cy="450850"/>
          </a:xfrm>
          <a:prstGeom prst="rect">
            <a:avLst/>
          </a:prstGeom>
        </p:spPr>
      </p:pic>
      <p:pic>
        <p:nvPicPr>
          <p:cNvPr id="46" name="图片 45" descr="知识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41980" y="4128770"/>
            <a:ext cx="481330" cy="481330"/>
          </a:xfrm>
          <a:prstGeom prst="rect">
            <a:avLst/>
          </a:prstGeom>
        </p:spPr>
      </p:pic>
      <p:pic>
        <p:nvPicPr>
          <p:cNvPr id="48" name="图片 47" descr="环保服务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420" y="4128770"/>
            <a:ext cx="481330" cy="481330"/>
          </a:xfrm>
          <a:prstGeom prst="rect">
            <a:avLst/>
          </a:prstGeom>
        </p:spPr>
      </p:pic>
      <p:pic>
        <p:nvPicPr>
          <p:cNvPr id="49" name="图片 48" descr="循环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36950" y="3347720"/>
            <a:ext cx="914400" cy="91440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768475" y="1843405"/>
            <a:ext cx="7651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316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供应链</a:t>
            </a:r>
            <a:endParaRPr lang="zh-CN" altLang="en-US" sz="1400" b="1">
              <a:solidFill>
                <a:srgbClr val="316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636125" y="1843405"/>
            <a:ext cx="7651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316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价值链</a:t>
            </a:r>
            <a:endParaRPr lang="zh-CN" altLang="en-US" sz="1400" b="1">
              <a:solidFill>
                <a:srgbClr val="316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右箭头 75"/>
          <p:cNvSpPr/>
          <p:nvPr>
            <p:custDataLst>
              <p:tags r:id="rId33"/>
            </p:custDataLst>
          </p:nvPr>
        </p:nvSpPr>
        <p:spPr>
          <a:xfrm>
            <a:off x="5571490" y="2999105"/>
            <a:ext cx="429895" cy="946150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右箭头 56"/>
          <p:cNvSpPr/>
          <p:nvPr>
            <p:custDataLst>
              <p:tags r:id="rId34"/>
            </p:custDataLst>
          </p:nvPr>
        </p:nvSpPr>
        <p:spPr>
          <a:xfrm>
            <a:off x="7773670" y="2999105"/>
            <a:ext cx="429895" cy="946150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6" name="组合 185"/>
          <p:cNvGrpSpPr/>
          <p:nvPr/>
        </p:nvGrpSpPr>
        <p:grpSpPr>
          <a:xfrm rot="5400000">
            <a:off x="574675" y="3508375"/>
            <a:ext cx="3152140" cy="452120"/>
            <a:chOff x="3664757" y="4632323"/>
            <a:chExt cx="1122753" cy="271463"/>
          </a:xfrm>
        </p:grpSpPr>
        <p:grpSp>
          <p:nvGrpSpPr>
            <p:cNvPr id="176" name="组合 175"/>
            <p:cNvGrpSpPr/>
            <p:nvPr/>
          </p:nvGrpSpPr>
          <p:grpSpPr>
            <a:xfrm flipH="1">
              <a:off x="3725472" y="4693416"/>
              <a:ext cx="866776" cy="157184"/>
              <a:chOff x="1274636" y="4202192"/>
              <a:chExt cx="1668589" cy="302586"/>
            </a:xfrm>
          </p:grpSpPr>
          <p:sp>
            <p:nvSpPr>
              <p:cNvPr id="177" name="任意多边形: 形状 176"/>
              <p:cNvSpPr/>
              <p:nvPr>
                <p:custDataLst>
                  <p:tags r:id="rId35"/>
                </p:custDataLst>
              </p:nvPr>
            </p:nvSpPr>
            <p:spPr>
              <a:xfrm>
                <a:off x="1414463" y="4202192"/>
                <a:ext cx="1528762" cy="260332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8" name="任意多边形: 形状 177"/>
              <p:cNvSpPr/>
              <p:nvPr>
                <p:custDataLst>
                  <p:tags r:id="rId36"/>
                </p:custDataLst>
              </p:nvPr>
            </p:nvSpPr>
            <p:spPr>
              <a:xfrm flipV="1">
                <a:off x="1274636" y="4244447"/>
                <a:ext cx="1528762" cy="260331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59" name="直接连接符 58"/>
            <p:cNvCxnSpPr/>
            <p:nvPr>
              <p:custDataLst>
                <p:tags r:id="rId37"/>
              </p:custDataLst>
            </p:nvPr>
          </p:nvCxnSpPr>
          <p:spPr>
            <a:xfrm>
              <a:off x="3664757" y="4632323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183" name="直接连接符 182"/>
            <p:cNvCxnSpPr/>
            <p:nvPr>
              <p:custDataLst>
                <p:tags r:id="rId38"/>
              </p:custDataLst>
            </p:nvPr>
          </p:nvCxnSpPr>
          <p:spPr>
            <a:xfrm>
              <a:off x="3664757" y="4903786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60" name="组合 59"/>
          <p:cNvGrpSpPr/>
          <p:nvPr/>
        </p:nvGrpSpPr>
        <p:grpSpPr>
          <a:xfrm rot="5400000">
            <a:off x="8439785" y="3508375"/>
            <a:ext cx="3152140" cy="452120"/>
            <a:chOff x="3664757" y="4632323"/>
            <a:chExt cx="1122753" cy="271463"/>
          </a:xfrm>
        </p:grpSpPr>
        <p:grpSp>
          <p:nvGrpSpPr>
            <p:cNvPr id="61" name="组合 60"/>
            <p:cNvGrpSpPr/>
            <p:nvPr/>
          </p:nvGrpSpPr>
          <p:grpSpPr>
            <a:xfrm flipH="1">
              <a:off x="3725472" y="4693416"/>
              <a:ext cx="866776" cy="157184"/>
              <a:chOff x="1274636" y="4202192"/>
              <a:chExt cx="1668589" cy="302586"/>
            </a:xfrm>
          </p:grpSpPr>
          <p:sp>
            <p:nvSpPr>
              <p:cNvPr id="62" name="任意多边形: 形状 176"/>
              <p:cNvSpPr/>
              <p:nvPr>
                <p:custDataLst>
                  <p:tags r:id="rId39"/>
                </p:custDataLst>
              </p:nvPr>
            </p:nvSpPr>
            <p:spPr>
              <a:xfrm>
                <a:off x="1414463" y="4202192"/>
                <a:ext cx="1528762" cy="260332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3" name="任意多边形: 形状 177"/>
              <p:cNvSpPr/>
              <p:nvPr>
                <p:custDataLst>
                  <p:tags r:id="rId40"/>
                </p:custDataLst>
              </p:nvPr>
            </p:nvSpPr>
            <p:spPr>
              <a:xfrm flipV="1">
                <a:off x="1274636" y="4244447"/>
                <a:ext cx="1528762" cy="260331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64" name="直接连接符 63"/>
            <p:cNvCxnSpPr/>
            <p:nvPr>
              <p:custDataLst>
                <p:tags r:id="rId41"/>
              </p:custDataLst>
            </p:nvPr>
          </p:nvCxnSpPr>
          <p:spPr>
            <a:xfrm>
              <a:off x="3664757" y="4632323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65" name="直接连接符 64"/>
            <p:cNvCxnSpPr/>
            <p:nvPr>
              <p:custDataLst>
                <p:tags r:id="rId42"/>
              </p:custDataLst>
            </p:nvPr>
          </p:nvCxnSpPr>
          <p:spPr>
            <a:xfrm>
              <a:off x="3664757" y="4903786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26" name="矩形 25"/>
          <p:cNvSpPr/>
          <p:nvPr>
            <p:custDataLst>
              <p:tags r:id="rId43"/>
            </p:custDataLst>
          </p:nvPr>
        </p:nvSpPr>
        <p:spPr>
          <a:xfrm>
            <a:off x="6174105" y="2931795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DFM</a:t>
            </a: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规则适配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44"/>
            </p:custDataLst>
          </p:nvPr>
        </p:nvSpPr>
        <p:spPr>
          <a:xfrm>
            <a:off x="6174105" y="3350260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基于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MBD</a:t>
            </a: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零件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工艺生成智能体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>
            <p:custDataLst>
              <p:tags r:id="rId45"/>
            </p:custDataLst>
          </p:nvPr>
        </p:nvSpPr>
        <p:spPr>
          <a:xfrm>
            <a:off x="6183630" y="3769995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工艺交互设计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46"/>
            </p:custDataLst>
          </p:nvPr>
        </p:nvSpPr>
        <p:spPr>
          <a:xfrm>
            <a:off x="6183630" y="4204335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零件分类与相似件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搜索智能体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>
            <p:custDataLst>
              <p:tags r:id="rId47"/>
            </p:custDataLst>
          </p:nvPr>
        </p:nvSpPr>
        <p:spPr>
          <a:xfrm>
            <a:off x="6183630" y="4610100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数据汇总分析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>
            <p:custDataLst>
              <p:tags r:id="rId48"/>
            </p:custDataLst>
          </p:nvPr>
        </p:nvSpPr>
        <p:spPr>
          <a:xfrm>
            <a:off x="8372475" y="2931795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规则需求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分析与匹配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>
            <p:custDataLst>
              <p:tags r:id="rId49"/>
            </p:custDataLst>
          </p:nvPr>
        </p:nvSpPr>
        <p:spPr>
          <a:xfrm>
            <a:off x="8372475" y="3350260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零件加工工艺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路线推理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>
            <p:custDataLst>
              <p:tags r:id="rId50"/>
            </p:custDataLst>
          </p:nvPr>
        </p:nvSpPr>
        <p:spPr>
          <a:xfrm>
            <a:off x="8372475" y="3774440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零件工序编排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(3DMPS)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>
            <p:custDataLst>
              <p:tags r:id="rId51"/>
            </p:custDataLst>
          </p:nvPr>
        </p:nvSpPr>
        <p:spPr>
          <a:xfrm>
            <a:off x="8370570" y="4204335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>
              <a:buClrTx/>
              <a:buSzTx/>
              <a:buFontTx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零件加工工序模版借用(3DMPS)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>
            <p:custDataLst>
              <p:tags r:id="rId52"/>
            </p:custDataLst>
          </p:nvPr>
        </p:nvSpPr>
        <p:spPr>
          <a:xfrm>
            <a:off x="8372475" y="4610100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工艺资源统计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(PLM)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行业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应用场景</a:t>
            </a:r>
            <a:r>
              <a:rPr 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落地解决方案</a:t>
            </a:r>
            <a:r>
              <a:rPr sz="1555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en-US" altLang="zh-CN" sz="1555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555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业务场景落地</a:t>
            </a:r>
            <a:r>
              <a:rPr sz="1555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zh-CN" sz="1555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66825" y="4949438"/>
            <a:ext cx="168912" cy="3068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20290" y="5183505"/>
            <a:ext cx="1571625" cy="83375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000" b="1" kern="0">
              <a:solidFill>
                <a:prstClr val="white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9" name="梯形 8"/>
          <p:cNvSpPr/>
          <p:nvPr/>
        </p:nvSpPr>
        <p:spPr>
          <a:xfrm>
            <a:off x="1100455" y="6307455"/>
            <a:ext cx="9707880" cy="154940"/>
          </a:xfrm>
          <a:prstGeom prst="trapezoid">
            <a:avLst>
              <a:gd name="adj" fmla="val 95703"/>
            </a:avLst>
          </a:prstGeom>
          <a:gradFill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600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0046FF">
                    <a:alpha val="0"/>
                  </a:srgbClr>
                </a:gs>
                <a:gs pos="100000">
                  <a:srgbClr val="0046FF">
                    <a:alpha val="7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prstClr val="white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3120" y="5291455"/>
            <a:ext cx="1565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KMArtizen.AI平台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5060" y="5113655"/>
            <a:ext cx="14490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900" b="1" kern="0" dirty="0">
                <a:solidFill>
                  <a:srgbClr val="0046FF"/>
                </a:solidFill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系统管理</a:t>
            </a:r>
            <a:endParaRPr lang="zh-CN" altLang="en-US" sz="900" b="1" kern="0" dirty="0">
              <a:solidFill>
                <a:srgbClr val="0046FF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63025" y="5183505"/>
            <a:ext cx="1725295" cy="83375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000" b="1" kern="0">
              <a:solidFill>
                <a:prstClr val="white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9715" y="5122545"/>
            <a:ext cx="13328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900" b="1" kern="0" dirty="0">
                <a:solidFill>
                  <a:srgbClr val="0046FF"/>
                </a:solidFill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通用能力</a:t>
            </a:r>
            <a:endParaRPr lang="zh-CN" altLang="en-US" sz="900" b="1" kern="0" dirty="0">
              <a:solidFill>
                <a:srgbClr val="0046FF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51960" y="5180965"/>
            <a:ext cx="4338320" cy="81724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000" b="1" kern="0">
              <a:solidFill>
                <a:prstClr val="white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20" name="îšlîdè"/>
          <p:cNvSpPr/>
          <p:nvPr/>
        </p:nvSpPr>
        <p:spPr bwMode="auto">
          <a:xfrm>
            <a:off x="4355465" y="5883275"/>
            <a:ext cx="4082415" cy="9842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…</a:t>
            </a:r>
            <a:endParaRPr lang="en-US" altLang="zh-CN" sz="105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 rot="0">
            <a:off x="4321175" y="5291455"/>
            <a:ext cx="4116705" cy="541655"/>
            <a:chOff x="5255246" y="3859582"/>
            <a:chExt cx="3464661" cy="770580"/>
          </a:xfrm>
        </p:grpSpPr>
        <p:sp>
          <p:nvSpPr>
            <p:cNvPr id="35" name="îšlîdè"/>
            <p:cNvSpPr/>
            <p:nvPr/>
          </p:nvSpPr>
          <p:spPr bwMode="auto">
            <a:xfrm>
              <a:off x="5284455" y="4314111"/>
              <a:ext cx="1089037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工具调用</a:t>
              </a:r>
              <a:endParaRPr lang="en-US" altLang="zh-CN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36" name="îšlîdè"/>
            <p:cNvSpPr/>
            <p:nvPr/>
          </p:nvSpPr>
          <p:spPr bwMode="auto">
            <a:xfrm>
              <a:off x="6390790" y="4311552"/>
              <a:ext cx="1145974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智能协同</a:t>
              </a:r>
              <a:endParaRPr lang="en-US" altLang="zh-CN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37" name="îšlîdè"/>
            <p:cNvSpPr/>
            <p:nvPr/>
          </p:nvSpPr>
          <p:spPr bwMode="auto">
            <a:xfrm>
              <a:off x="7573933" y="4310420"/>
              <a:ext cx="1145974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长时记忆</a:t>
              </a:r>
              <a:endParaRPr lang="en-US" altLang="zh-CN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39" name="îšlîdè"/>
            <p:cNvSpPr/>
            <p:nvPr/>
          </p:nvSpPr>
          <p:spPr bwMode="auto">
            <a:xfrm>
              <a:off x="5266469" y="3859582"/>
              <a:ext cx="3436238" cy="359541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AI</a:t>
              </a:r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小沐</a:t>
              </a:r>
              <a:endParaRPr lang="zh-CN" altLang="en-US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41" name="îšlîdè"/>
            <p:cNvSpPr/>
            <p:nvPr/>
          </p:nvSpPr>
          <p:spPr bwMode="auto">
            <a:xfrm>
              <a:off x="5255246" y="4317320"/>
              <a:ext cx="1089037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模型管理</a:t>
              </a:r>
              <a:endParaRPr lang="zh-CN" altLang="en-US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42" name="îšlîdè"/>
            <p:cNvSpPr/>
            <p:nvPr/>
          </p:nvSpPr>
          <p:spPr bwMode="auto">
            <a:xfrm>
              <a:off x="6361581" y="4314761"/>
              <a:ext cx="1145974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MCP</a:t>
              </a:r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管理</a:t>
              </a:r>
              <a:endParaRPr lang="zh-CN" altLang="en-US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43" name="îšlîdè"/>
            <p:cNvSpPr/>
            <p:nvPr/>
          </p:nvSpPr>
          <p:spPr bwMode="auto">
            <a:xfrm>
              <a:off x="7544724" y="4313629"/>
              <a:ext cx="1145974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智能体管理</a:t>
              </a:r>
              <a:endParaRPr lang="zh-CN" altLang="en-US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598160" y="5114290"/>
            <a:ext cx="166243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900" b="1" kern="0" dirty="0">
                <a:solidFill>
                  <a:srgbClr val="0046FF"/>
                </a:solidFill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AI</a:t>
            </a:r>
            <a:r>
              <a:rPr lang="zh-CN" altLang="en-US" sz="900" b="1" kern="0" dirty="0">
                <a:solidFill>
                  <a:srgbClr val="0046FF"/>
                </a:solidFill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基座</a:t>
            </a:r>
            <a:endParaRPr lang="zh-CN" altLang="en-US" sz="900" b="1" kern="0" dirty="0">
              <a:solidFill>
                <a:srgbClr val="0046FF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 rot="0">
            <a:off x="2398395" y="5305425"/>
            <a:ext cx="1377950" cy="695325"/>
            <a:chOff x="2398384" y="4392969"/>
            <a:chExt cx="1095640" cy="1133992"/>
          </a:xfrm>
        </p:grpSpPr>
        <p:sp>
          <p:nvSpPr>
            <p:cNvPr id="27" name="矩形 26"/>
            <p:cNvSpPr/>
            <p:nvPr/>
          </p:nvSpPr>
          <p:spPr>
            <a:xfrm>
              <a:off x="2398384" y="4392969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zh-CN" altLang="en-US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租户管理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398384" y="4628492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zh-CN" altLang="en-US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权限管理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398384" y="4864015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zh-CN" altLang="en-US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日志管理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398384" y="5099537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zh-CN" altLang="en-US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参数管理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398384" y="5335058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en-US" altLang="zh-CN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......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806450" y="6167755"/>
            <a:ext cx="157861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en-US" altLang="zh-CN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KMOS </a:t>
            </a:r>
            <a:r>
              <a:rPr lang="zh-CN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私有云</a:t>
            </a:r>
            <a:endParaRPr lang="zh-CN" alt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9530" y="5962650"/>
            <a:ext cx="103505" cy="3067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735" y="5497830"/>
            <a:ext cx="168910" cy="18796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70" y="5495290"/>
            <a:ext cx="168910" cy="187960"/>
          </a:xfrm>
          <a:prstGeom prst="rect">
            <a:avLst/>
          </a:prstGeom>
        </p:spPr>
      </p:pic>
      <p:sp>
        <p:nvSpPr>
          <p:cNvPr id="49" name="梯形 48"/>
          <p:cNvSpPr/>
          <p:nvPr/>
        </p:nvSpPr>
        <p:spPr>
          <a:xfrm>
            <a:off x="1100455" y="4502150"/>
            <a:ext cx="9707880" cy="386080"/>
          </a:xfrm>
          <a:prstGeom prst="trapezoid">
            <a:avLst>
              <a:gd name="adj" fmla="val 95703"/>
            </a:avLst>
          </a:prstGeom>
          <a:gradFill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600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0046FF">
                    <a:alpha val="0"/>
                  </a:srgbClr>
                </a:gs>
                <a:gs pos="100000">
                  <a:srgbClr val="0046FF">
                    <a:alpha val="7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>
              <a:solidFill>
                <a:prstClr val="white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324735" y="2005965"/>
            <a:ext cx="8209915" cy="207073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solidFill>
              <a:srgbClr val="C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b="1" kern="0">
              <a:solidFill>
                <a:prstClr val="white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55675" y="2461895"/>
            <a:ext cx="1293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行业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场景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应用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65" name="îšlîdè"/>
          <p:cNvSpPr/>
          <p:nvPr/>
        </p:nvSpPr>
        <p:spPr bwMode="auto">
          <a:xfrm>
            <a:off x="3521710" y="2071370"/>
            <a:ext cx="1814195" cy="251460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产品研发设计问答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(PLM)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324735" y="4228465"/>
            <a:ext cx="8209915" cy="56451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b="1" kern="0">
              <a:solidFill>
                <a:prstClr val="white"/>
              </a:solidFill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403475" y="4316095"/>
            <a:ext cx="7894320" cy="391160"/>
            <a:chOff x="2371377" y="3647197"/>
            <a:chExt cx="7925197" cy="307278"/>
          </a:xfrm>
        </p:grpSpPr>
        <p:sp>
          <p:nvSpPr>
            <p:cNvPr id="58" name="矩形 57"/>
            <p:cNvSpPr/>
            <p:nvPr/>
          </p:nvSpPr>
          <p:spPr>
            <a:xfrm>
              <a:off x="2371377" y="3647197"/>
              <a:ext cx="1033361" cy="307278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工艺知识服务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574946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DFM</a:t>
              </a: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规则适配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778515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基于</a:t>
              </a:r>
              <a:r>
                <a:rPr lang="en-US" altLang="zh-CN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MBD</a:t>
              </a: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零件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工艺生成智能体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982722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工艺交互设计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202228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零件分类与相似件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搜索智能体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8408985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数据汇总分析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panose="020B0503020204020204" pitchFamily="34" charset="-122"/>
                  <a:sym typeface="Times New Roman" panose="02020503050405090304" pitchFamily="18" charset="0"/>
                </a:rPr>
                <a:t>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9615741" y="3650689"/>
              <a:ext cx="680833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en-US" altLang="zh-CN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宋体" pitchFamily="2" charset="-122"/>
                  <a:sym typeface="Times New Roman" panose="02020503050405090304" pitchFamily="18" charset="0"/>
                </a:rPr>
                <a:t>......</a:t>
              </a:r>
              <a:endPara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宋体" pitchFamily="2" charset="-122"/>
                <a:sym typeface="Times New Roman" panose="02020503050405090304" pitchFamily="18" charset="0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806450" y="4308475"/>
            <a:ext cx="1565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智能体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149704" y="5306237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模型</a:t>
            </a: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推理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149704" y="5450685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场景</a:t>
            </a: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感知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149704" y="5595134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意图识别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149704" y="5739582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文档解析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149704" y="5884029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......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0" y="917809"/>
            <a:ext cx="12192000" cy="801437"/>
          </a:xfrm>
          <a:prstGeom prst="rect">
            <a:avLst/>
          </a:prstGeom>
          <a:solidFill>
            <a:srgbClr val="DD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lnSpc>
                <a:spcPct val="120000"/>
              </a:lnSpc>
              <a:defRPr kumimoji="1" sz="1600" b="1">
                <a:solidFill>
                  <a:srgbClr val="343C4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sym typeface="Times New Roman" panose="02020503050405090304" pitchFamily="18" charset="0"/>
              </a:rPr>
              <a:t>       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以</a:t>
            </a:r>
            <a:r>
              <a:rPr lang="zh-CN" altLang="en-US" noProof="0" dirty="0">
                <a:ln>
                  <a:noFill/>
                </a:ln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Times New Roman" panose="02020503050405090304" pitchFamily="18" charset="0"/>
              </a:rPr>
              <a:t>KMArtizen.AI平台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为基础，构建</a:t>
            </a:r>
            <a:r>
              <a:rPr lang="zh-CN" altLang="en-US" noProof="0" dirty="0">
                <a:ln>
                  <a:noFill/>
                </a:ln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Times New Roman" panose="02020503050405090304" pitchFamily="18" charset="0"/>
              </a:rPr>
              <a:t>智能体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矩阵，结合行业/企业</a:t>
            </a:r>
            <a:r>
              <a:rPr lang="zh-CN" altLang="en-US" noProof="0" dirty="0">
                <a:ln>
                  <a:noFill/>
                </a:ln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Times New Roman" panose="02020503050405090304" pitchFamily="18" charset="0"/>
              </a:rPr>
              <a:t>实际需求和痛点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，从易到难打造</a:t>
            </a:r>
            <a:r>
              <a:rPr lang="zh-CN" altLang="en-US" noProof="0" dirty="0">
                <a:ln>
                  <a:noFill/>
                </a:ln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Times New Roman" panose="02020503050405090304" pitchFamily="18" charset="0"/>
              </a:rPr>
              <a:t>行业场景应用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，助力企业智能升级。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88565" y="3411220"/>
            <a:ext cx="859790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零件分类搜索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487930" y="2078355"/>
            <a:ext cx="861060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工艺知识问答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488565" y="2403475"/>
            <a:ext cx="860425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DFM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规则适配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2487930" y="2739390"/>
            <a:ext cx="861060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零件工艺生成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487930" y="3079750"/>
            <a:ext cx="860425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工艺交互设计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93" name="îšlîdè"/>
          <p:cNvSpPr/>
          <p:nvPr/>
        </p:nvSpPr>
        <p:spPr bwMode="auto">
          <a:xfrm>
            <a:off x="3521710" y="2403475"/>
            <a:ext cx="1814195" cy="252095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规则需求分析与匹配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94" name="îšlîdè"/>
          <p:cNvSpPr/>
          <p:nvPr/>
        </p:nvSpPr>
        <p:spPr bwMode="auto">
          <a:xfrm>
            <a:off x="3521710" y="2739390"/>
            <a:ext cx="1814195" cy="25209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零件加工工艺要素推理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95" name="îšlîdè"/>
          <p:cNvSpPr/>
          <p:nvPr/>
        </p:nvSpPr>
        <p:spPr bwMode="auto">
          <a:xfrm>
            <a:off x="3521710" y="3079750"/>
            <a:ext cx="1814195" cy="252730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机加工艺规划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(3DMPS)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97" name="îšlîdè"/>
          <p:cNvSpPr/>
          <p:nvPr/>
        </p:nvSpPr>
        <p:spPr bwMode="auto">
          <a:xfrm>
            <a:off x="3521710" y="3411220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零件加工工序模版借用(3DMPS)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98" name="îšlîdè"/>
          <p:cNvSpPr/>
          <p:nvPr/>
        </p:nvSpPr>
        <p:spPr bwMode="auto">
          <a:xfrm>
            <a:off x="3521710" y="3742055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工艺资源统计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(PLM)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87930" y="3742055"/>
            <a:ext cx="859790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数据汇总分析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4" name="îšlîdè"/>
          <p:cNvSpPr/>
          <p:nvPr/>
        </p:nvSpPr>
        <p:spPr bwMode="auto">
          <a:xfrm>
            <a:off x="5549265" y="2071370"/>
            <a:ext cx="1814195" cy="251460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质量与制造追溯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(QMS)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5" name="îšlîdè"/>
          <p:cNvSpPr/>
          <p:nvPr/>
        </p:nvSpPr>
        <p:spPr bwMode="auto">
          <a:xfrm>
            <a:off x="7601585" y="2071370"/>
            <a:ext cx="1814195" cy="251460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内部制度流程查询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(OA)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15" name="îšlîdè"/>
          <p:cNvSpPr/>
          <p:nvPr/>
        </p:nvSpPr>
        <p:spPr bwMode="auto">
          <a:xfrm>
            <a:off x="9619615" y="2071370"/>
            <a:ext cx="803910" cy="251460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.......</a:t>
            </a:r>
            <a:endParaRPr 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16" name="îšlîdè"/>
          <p:cNvSpPr/>
          <p:nvPr/>
        </p:nvSpPr>
        <p:spPr bwMode="auto">
          <a:xfrm>
            <a:off x="5549265" y="2403475"/>
            <a:ext cx="1814195" cy="252095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规则参数与入口条件配置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18" name="îšlîdè"/>
          <p:cNvSpPr/>
          <p:nvPr/>
        </p:nvSpPr>
        <p:spPr bwMode="auto">
          <a:xfrm>
            <a:off x="7601585" y="2403475"/>
            <a:ext cx="1814195" cy="252095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新增用户规则自动创建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32" name="îšlîdè"/>
          <p:cNvSpPr/>
          <p:nvPr/>
        </p:nvSpPr>
        <p:spPr bwMode="auto">
          <a:xfrm>
            <a:off x="9619615" y="2403475"/>
            <a:ext cx="803910" cy="252095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......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33" name="îšlîdè"/>
          <p:cNvSpPr/>
          <p:nvPr/>
        </p:nvSpPr>
        <p:spPr bwMode="auto">
          <a:xfrm>
            <a:off x="5549265" y="2739390"/>
            <a:ext cx="1814195" cy="25209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零件加工工艺路线规划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40" name="îšlîdè"/>
          <p:cNvSpPr/>
          <p:nvPr/>
        </p:nvSpPr>
        <p:spPr bwMode="auto">
          <a:xfrm>
            <a:off x="7601585" y="2739390"/>
            <a:ext cx="1814195" cy="25209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零件加工规程生成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48" name="îšlîdè"/>
          <p:cNvSpPr/>
          <p:nvPr/>
        </p:nvSpPr>
        <p:spPr bwMode="auto">
          <a:xfrm>
            <a:off x="9619615" y="2739390"/>
            <a:ext cx="803910" cy="25209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......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54" name="îšlîdè"/>
          <p:cNvSpPr/>
          <p:nvPr/>
        </p:nvSpPr>
        <p:spPr bwMode="auto">
          <a:xfrm>
            <a:off x="5549265" y="3079750"/>
            <a:ext cx="1814195" cy="252730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装配工艺规划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(3DAST)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66" name="îšlîdè"/>
          <p:cNvSpPr/>
          <p:nvPr/>
        </p:nvSpPr>
        <p:spPr bwMode="auto">
          <a:xfrm>
            <a:off x="7601585" y="3079750"/>
            <a:ext cx="1814195" cy="252730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焊接工艺规划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(3DWELD)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67" name="îšlîdè"/>
          <p:cNvSpPr/>
          <p:nvPr/>
        </p:nvSpPr>
        <p:spPr bwMode="auto">
          <a:xfrm>
            <a:off x="9619615" y="3079750"/>
            <a:ext cx="803910" cy="252730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......</a:t>
            </a:r>
            <a:endParaRPr 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68" name="îšlîdè"/>
          <p:cNvSpPr/>
          <p:nvPr/>
        </p:nvSpPr>
        <p:spPr bwMode="auto">
          <a:xfrm>
            <a:off x="5549265" y="3408045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审查方案自动推荐(3DDFM)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69" name="îšlîdè"/>
          <p:cNvSpPr/>
          <p:nvPr/>
        </p:nvSpPr>
        <p:spPr bwMode="auto">
          <a:xfrm>
            <a:off x="5549265" y="3742055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设备负载报表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(MOM)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70" name="îšlîdè"/>
          <p:cNvSpPr/>
          <p:nvPr/>
        </p:nvSpPr>
        <p:spPr bwMode="auto">
          <a:xfrm>
            <a:off x="7601585" y="3411220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典型工艺复用(KMMPM)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71" name="îšlîdè"/>
          <p:cNvSpPr/>
          <p:nvPr/>
        </p:nvSpPr>
        <p:spPr bwMode="auto">
          <a:xfrm>
            <a:off x="7601585" y="3742055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物料库存分析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(ERP)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72" name="îšlîdè"/>
          <p:cNvSpPr/>
          <p:nvPr/>
        </p:nvSpPr>
        <p:spPr bwMode="auto">
          <a:xfrm>
            <a:off x="9619615" y="3411220"/>
            <a:ext cx="803910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......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73" name="îšlîdè"/>
          <p:cNvSpPr/>
          <p:nvPr/>
        </p:nvSpPr>
        <p:spPr bwMode="auto">
          <a:xfrm>
            <a:off x="9619615" y="3742055"/>
            <a:ext cx="803910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......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99642" y="6223346"/>
            <a:ext cx="2004060" cy="15494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算法服务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09747" y="6223346"/>
            <a:ext cx="2004060" cy="15494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数据服务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627472" y="6223346"/>
            <a:ext cx="2004060" cy="15494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模型服务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316842" y="6223346"/>
            <a:ext cx="2004060" cy="15494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panose="020B0503020204020204" pitchFamily="34" charset="-122"/>
                <a:sym typeface="Times New Roman" panose="02020503050405090304" pitchFamily="18" charset="0"/>
              </a:rPr>
              <a:t>算力服务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panose="020B0503020204020204" pitchFamily="34" charset="-122"/>
              <a:sym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梯形 157"/>
          <p:cNvSpPr/>
          <p:nvPr/>
        </p:nvSpPr>
        <p:spPr>
          <a:xfrm>
            <a:off x="641350" y="2977687"/>
            <a:ext cx="10909301" cy="432000"/>
          </a:xfrm>
          <a:prstGeom prst="trapezoid">
            <a:avLst>
              <a:gd name="adj" fmla="val 121170"/>
            </a:avLst>
          </a:prstGeom>
          <a:gradFill flip="none" rotWithShape="1"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2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赋能企业“数智化”转型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数字化</a:t>
            </a:r>
            <a:r>
              <a:rPr lang="en-US" alt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+ </a:t>
            </a: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智能化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zh-CN" altLang="en-US" sz="1400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8281" y="2911126"/>
            <a:ext cx="923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通过知识沉淀复用、流程自动化与数据驱动决策，助力制造企业高效实现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 AI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转型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</a:endParaRPr>
          </a:p>
        </p:txBody>
      </p:sp>
      <p:sp>
        <p:nvSpPr>
          <p:cNvPr id="5" name="矩形: 圆角 78"/>
          <p:cNvSpPr/>
          <p:nvPr/>
        </p:nvSpPr>
        <p:spPr>
          <a:xfrm>
            <a:off x="1068231" y="1660214"/>
            <a:ext cx="2619911" cy="1124179"/>
          </a:xfrm>
          <a:prstGeom prst="roundRect">
            <a:avLst>
              <a:gd name="adj" fmla="val 5000"/>
            </a:avLst>
          </a:prstGeom>
          <a:solidFill>
            <a:srgbClr val="0046FF"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85495" y="1500406"/>
            <a:ext cx="2185382" cy="396000"/>
            <a:chOff x="280805" y="2409684"/>
            <a:chExt cx="2125345" cy="420850"/>
          </a:xfrm>
        </p:grpSpPr>
        <p:sp>
          <p:nvSpPr>
            <p:cNvPr id="10" name="平行四边形 9"/>
            <p:cNvSpPr/>
            <p:nvPr/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82" name="平行四边形 81"/>
            <p:cNvSpPr/>
            <p:nvPr/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知识升级 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" name="文本框 27"/>
          <p:cNvSpPr txBox="1"/>
          <p:nvPr/>
        </p:nvSpPr>
        <p:spPr>
          <a:xfrm>
            <a:off x="1127106" y="1998407"/>
            <a:ext cx="2502160" cy="755015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>
            <a:defPPr>
              <a:defRPr lang="zh-CN"/>
            </a:defPPr>
            <a:lvl1pPr marL="151130" indent="-151130">
              <a:lnSpc>
                <a:spcPct val="12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实现隐性工艺经验的结构化沉淀与高效复用，为企业构建自进化的知识体系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86"/>
          <p:cNvSpPr/>
          <p:nvPr/>
        </p:nvSpPr>
        <p:spPr>
          <a:xfrm>
            <a:off x="4786045" y="1660214"/>
            <a:ext cx="2619911" cy="1124179"/>
          </a:xfrm>
          <a:prstGeom prst="roundRect">
            <a:avLst>
              <a:gd name="adj" fmla="val 5000"/>
            </a:avLst>
          </a:prstGeom>
          <a:solidFill>
            <a:srgbClr val="0046FF"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03309" y="1500406"/>
            <a:ext cx="2185382" cy="396000"/>
            <a:chOff x="280805" y="2409684"/>
            <a:chExt cx="2125345" cy="420850"/>
          </a:xfrm>
        </p:grpSpPr>
        <p:sp>
          <p:nvSpPr>
            <p:cNvPr id="119" name="平行四边形 118"/>
            <p:cNvSpPr/>
            <p:nvPr/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工艺升级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" name="文本框 27"/>
          <p:cNvSpPr txBox="1"/>
          <p:nvPr/>
        </p:nvSpPr>
        <p:spPr>
          <a:xfrm>
            <a:off x="4844920" y="1998407"/>
            <a:ext cx="2502160" cy="755015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>
            <a:defPPr>
              <a:defRPr lang="zh-CN"/>
            </a:defPPr>
            <a:lvl1pPr marL="151130" indent="-151130">
              <a:lnSpc>
                <a:spcPct val="12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实现零件工艺的智能化设计、仿真与优化，提升工艺精准度与创新力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矩形: 圆角 124"/>
          <p:cNvSpPr/>
          <p:nvPr/>
        </p:nvSpPr>
        <p:spPr>
          <a:xfrm>
            <a:off x="8503858" y="1660214"/>
            <a:ext cx="2619911" cy="1124179"/>
          </a:xfrm>
          <a:prstGeom prst="roundRect">
            <a:avLst>
              <a:gd name="adj" fmla="val 5000"/>
            </a:avLst>
          </a:prstGeom>
          <a:solidFill>
            <a:srgbClr val="0046FF"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8721122" y="1500406"/>
            <a:ext cx="2185382" cy="396000"/>
            <a:chOff x="280805" y="2409684"/>
            <a:chExt cx="2125345" cy="420850"/>
          </a:xfrm>
        </p:grpSpPr>
        <p:sp>
          <p:nvSpPr>
            <p:cNvPr id="128" name="平行四边形 127"/>
            <p:cNvSpPr/>
            <p:nvPr/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29" name="平行四边形 128"/>
            <p:cNvSpPr/>
            <p:nvPr/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流程升级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7" name="文本框 27"/>
          <p:cNvSpPr txBox="1"/>
          <p:nvPr/>
        </p:nvSpPr>
        <p:spPr>
          <a:xfrm>
            <a:off x="8562733" y="1998407"/>
            <a:ext cx="2502160" cy="755015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>
            <a:defPPr>
              <a:defRPr lang="zh-CN"/>
            </a:defPPr>
            <a:lvl1pPr marL="151130" indent="-151130">
              <a:lnSpc>
                <a:spcPct val="12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打通从零件分类、工艺设计到生产执行的数据链路，为智能制造提供端到端流程支撑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3046794" y="909916"/>
            <a:ext cx="6097604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三个作用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046875" y="3613888"/>
            <a:ext cx="6097604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三个价值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梯形 158"/>
          <p:cNvSpPr/>
          <p:nvPr/>
        </p:nvSpPr>
        <p:spPr>
          <a:xfrm>
            <a:off x="641350" y="5791086"/>
            <a:ext cx="10909301" cy="432000"/>
          </a:xfrm>
          <a:prstGeom prst="trapezoid">
            <a:avLst>
              <a:gd name="adj" fmla="val 121170"/>
            </a:avLst>
          </a:prstGeom>
          <a:gradFill flip="none" rotWithShape="1"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2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椭圆 148"/>
          <p:cNvSpPr/>
          <p:nvPr/>
        </p:nvSpPr>
        <p:spPr>
          <a:xfrm rot="5400000" flipV="1">
            <a:off x="1827695" y="4266488"/>
            <a:ext cx="1100982" cy="1100982"/>
          </a:xfrm>
          <a:prstGeom prst="ellipse">
            <a:avLst/>
          </a:prstGeom>
          <a:gradFill flip="none" rotWithShape="1">
            <a:gsLst>
              <a:gs pos="0">
                <a:srgbClr val="6690FF"/>
              </a:gs>
              <a:gs pos="100000">
                <a:srgbClr val="0046FF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文本框 27"/>
          <p:cNvSpPr txBox="1"/>
          <p:nvPr/>
        </p:nvSpPr>
        <p:spPr>
          <a:xfrm>
            <a:off x="1268206" y="5496935"/>
            <a:ext cx="2219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研发提效降本</a:t>
            </a:r>
            <a:endParaRPr lang="zh-CN" altLang="en-US" dirty="0"/>
          </a:p>
          <a:p>
            <a:pPr algn="ctr"/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缩短</a:t>
            </a:r>
            <a:r>
              <a:rPr lang="zh-CN" altLang="en-US" dirty="0"/>
              <a:t>产品上市周期</a:t>
            </a:r>
            <a:endParaRPr lang="zh-CN" altLang="en-US" dirty="0"/>
          </a:p>
        </p:txBody>
      </p:sp>
      <p:sp>
        <p:nvSpPr>
          <p:cNvPr id="163" name="椭圆 162"/>
          <p:cNvSpPr/>
          <p:nvPr/>
        </p:nvSpPr>
        <p:spPr>
          <a:xfrm rot="5400000" flipV="1">
            <a:off x="5545508" y="4266488"/>
            <a:ext cx="1100982" cy="1100982"/>
          </a:xfrm>
          <a:prstGeom prst="ellipse">
            <a:avLst/>
          </a:prstGeom>
          <a:gradFill flip="none" rotWithShape="1">
            <a:gsLst>
              <a:gs pos="0">
                <a:srgbClr val="6690FF"/>
              </a:gs>
              <a:gs pos="100000">
                <a:srgbClr val="0046FF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5" name="文本框 27"/>
          <p:cNvSpPr txBox="1"/>
          <p:nvPr/>
        </p:nvSpPr>
        <p:spPr>
          <a:xfrm>
            <a:off x="4731385" y="5496935"/>
            <a:ext cx="27292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工艺标准化落地</a:t>
            </a:r>
            <a:endParaRPr lang="zh-CN" altLang="en-US" dirty="0"/>
          </a:p>
          <a:p>
            <a:pPr algn="ctr"/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沉淀</a:t>
            </a:r>
            <a:r>
              <a:rPr lang="zh-CN" altLang="en-US" dirty="0"/>
              <a:t>企业核心知识资产</a:t>
            </a:r>
            <a:endParaRPr lang="zh-CN" altLang="en-US" dirty="0"/>
          </a:p>
        </p:txBody>
      </p:sp>
      <p:sp>
        <p:nvSpPr>
          <p:cNvPr id="167" name="椭圆 166"/>
          <p:cNvSpPr/>
          <p:nvPr/>
        </p:nvSpPr>
        <p:spPr>
          <a:xfrm rot="5400000" flipV="1">
            <a:off x="9263322" y="4266488"/>
            <a:ext cx="1100982" cy="1100982"/>
          </a:xfrm>
          <a:prstGeom prst="ellipse">
            <a:avLst/>
          </a:prstGeom>
          <a:gradFill flip="none" rotWithShape="1">
            <a:gsLst>
              <a:gs pos="0">
                <a:srgbClr val="6690FF"/>
              </a:gs>
              <a:gs pos="100000">
                <a:srgbClr val="0046FF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9" name="文本框 27"/>
          <p:cNvSpPr txBox="1"/>
          <p:nvPr/>
        </p:nvSpPr>
        <p:spPr>
          <a:xfrm>
            <a:off x="8703833" y="5496935"/>
            <a:ext cx="2219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生产全流程协同</a:t>
            </a:r>
            <a:endParaRPr lang="zh-CN" altLang="en-US" dirty="0"/>
          </a:p>
          <a:p>
            <a:pPr algn="ctr"/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赋能</a:t>
            </a:r>
            <a:r>
              <a:rPr lang="zh-CN" altLang="en-US" dirty="0"/>
              <a:t>数据驱动决策</a:t>
            </a:r>
            <a:endParaRPr lang="zh-CN" altLang="en-US" dirty="0"/>
          </a:p>
        </p:txBody>
      </p:sp>
      <p:sp>
        <p:nvSpPr>
          <p:cNvPr id="172" name="cityscape_327331"/>
          <p:cNvSpPr>
            <a:spLocks noChangeAspect="1"/>
          </p:cNvSpPr>
          <p:nvPr/>
        </p:nvSpPr>
        <p:spPr>
          <a:xfrm>
            <a:off x="9561432" y="4564979"/>
            <a:ext cx="504763" cy="504000"/>
          </a:xfrm>
          <a:custGeom>
            <a:avLst/>
            <a:gdLst>
              <a:gd name="connsiteX0" fmla="*/ 252618 w 607639"/>
              <a:gd name="connsiteY0" fmla="*/ 587528 h 606722"/>
              <a:gd name="connsiteX1" fmla="*/ 354932 w 607639"/>
              <a:gd name="connsiteY1" fmla="*/ 587528 h 606722"/>
              <a:gd name="connsiteX2" fmla="*/ 364541 w 607639"/>
              <a:gd name="connsiteY2" fmla="*/ 597125 h 606722"/>
              <a:gd name="connsiteX3" fmla="*/ 354932 w 607639"/>
              <a:gd name="connsiteY3" fmla="*/ 606722 h 606722"/>
              <a:gd name="connsiteX4" fmla="*/ 252618 w 607639"/>
              <a:gd name="connsiteY4" fmla="*/ 606722 h 606722"/>
              <a:gd name="connsiteX5" fmla="*/ 243098 w 607639"/>
              <a:gd name="connsiteY5" fmla="*/ 597125 h 606722"/>
              <a:gd name="connsiteX6" fmla="*/ 252618 w 607639"/>
              <a:gd name="connsiteY6" fmla="*/ 587528 h 606722"/>
              <a:gd name="connsiteX7" fmla="*/ 495665 w 607639"/>
              <a:gd name="connsiteY7" fmla="*/ 549211 h 606722"/>
              <a:gd name="connsiteX8" fmla="*/ 559642 w 607639"/>
              <a:gd name="connsiteY8" fmla="*/ 549211 h 606722"/>
              <a:gd name="connsiteX9" fmla="*/ 569252 w 607639"/>
              <a:gd name="connsiteY9" fmla="*/ 558808 h 606722"/>
              <a:gd name="connsiteX10" fmla="*/ 559642 w 607639"/>
              <a:gd name="connsiteY10" fmla="*/ 568405 h 606722"/>
              <a:gd name="connsiteX11" fmla="*/ 495665 w 607639"/>
              <a:gd name="connsiteY11" fmla="*/ 568405 h 606722"/>
              <a:gd name="connsiteX12" fmla="*/ 486055 w 607639"/>
              <a:gd name="connsiteY12" fmla="*/ 558808 h 606722"/>
              <a:gd name="connsiteX13" fmla="*/ 495665 w 607639"/>
              <a:gd name="connsiteY13" fmla="*/ 549211 h 606722"/>
              <a:gd name="connsiteX14" fmla="*/ 48000 w 607639"/>
              <a:gd name="connsiteY14" fmla="*/ 549211 h 606722"/>
              <a:gd name="connsiteX15" fmla="*/ 111991 w 607639"/>
              <a:gd name="connsiteY15" fmla="*/ 549211 h 606722"/>
              <a:gd name="connsiteX16" fmla="*/ 121514 w 607639"/>
              <a:gd name="connsiteY16" fmla="*/ 558808 h 606722"/>
              <a:gd name="connsiteX17" fmla="*/ 111991 w 607639"/>
              <a:gd name="connsiteY17" fmla="*/ 568405 h 606722"/>
              <a:gd name="connsiteX18" fmla="*/ 48000 w 607639"/>
              <a:gd name="connsiteY18" fmla="*/ 568405 h 606722"/>
              <a:gd name="connsiteX19" fmla="*/ 38388 w 607639"/>
              <a:gd name="connsiteY19" fmla="*/ 558808 h 606722"/>
              <a:gd name="connsiteX20" fmla="*/ 48000 w 607639"/>
              <a:gd name="connsiteY20" fmla="*/ 549211 h 606722"/>
              <a:gd name="connsiteX21" fmla="*/ 201482 w 607639"/>
              <a:gd name="connsiteY21" fmla="*/ 540673 h 606722"/>
              <a:gd name="connsiteX22" fmla="*/ 406156 w 607639"/>
              <a:gd name="connsiteY22" fmla="*/ 540673 h 606722"/>
              <a:gd name="connsiteX23" fmla="*/ 415771 w 607639"/>
              <a:gd name="connsiteY23" fmla="*/ 550270 h 606722"/>
              <a:gd name="connsiteX24" fmla="*/ 406156 w 607639"/>
              <a:gd name="connsiteY24" fmla="*/ 559867 h 606722"/>
              <a:gd name="connsiteX25" fmla="*/ 201482 w 607639"/>
              <a:gd name="connsiteY25" fmla="*/ 559867 h 606722"/>
              <a:gd name="connsiteX26" fmla="*/ 191867 w 607639"/>
              <a:gd name="connsiteY26" fmla="*/ 550270 h 606722"/>
              <a:gd name="connsiteX27" fmla="*/ 201482 w 607639"/>
              <a:gd name="connsiteY27" fmla="*/ 540673 h 606722"/>
              <a:gd name="connsiteX28" fmla="*/ 124705 w 607639"/>
              <a:gd name="connsiteY28" fmla="*/ 493888 h 606722"/>
              <a:gd name="connsiteX29" fmla="*/ 482863 w 607639"/>
              <a:gd name="connsiteY29" fmla="*/ 493888 h 606722"/>
              <a:gd name="connsiteX30" fmla="*/ 492476 w 607639"/>
              <a:gd name="connsiteY30" fmla="*/ 503485 h 606722"/>
              <a:gd name="connsiteX31" fmla="*/ 482863 w 607639"/>
              <a:gd name="connsiteY31" fmla="*/ 513082 h 606722"/>
              <a:gd name="connsiteX32" fmla="*/ 124705 w 607639"/>
              <a:gd name="connsiteY32" fmla="*/ 513082 h 606722"/>
              <a:gd name="connsiteX33" fmla="*/ 115092 w 607639"/>
              <a:gd name="connsiteY33" fmla="*/ 503485 h 606722"/>
              <a:gd name="connsiteX34" fmla="*/ 124705 w 607639"/>
              <a:gd name="connsiteY34" fmla="*/ 493888 h 606722"/>
              <a:gd name="connsiteX35" fmla="*/ 334845 w 607639"/>
              <a:gd name="connsiteY35" fmla="*/ 395943 h 606722"/>
              <a:gd name="connsiteX36" fmla="*/ 344456 w 607639"/>
              <a:gd name="connsiteY36" fmla="*/ 405539 h 606722"/>
              <a:gd name="connsiteX37" fmla="*/ 344456 w 607639"/>
              <a:gd name="connsiteY37" fmla="*/ 447034 h 606722"/>
              <a:gd name="connsiteX38" fmla="*/ 387439 w 607639"/>
              <a:gd name="connsiteY38" fmla="*/ 447034 h 606722"/>
              <a:gd name="connsiteX39" fmla="*/ 387439 w 607639"/>
              <a:gd name="connsiteY39" fmla="*/ 405539 h 606722"/>
              <a:gd name="connsiteX40" fmla="*/ 396962 w 607639"/>
              <a:gd name="connsiteY40" fmla="*/ 395943 h 606722"/>
              <a:gd name="connsiteX41" fmla="*/ 406573 w 607639"/>
              <a:gd name="connsiteY41" fmla="*/ 405539 h 606722"/>
              <a:gd name="connsiteX42" fmla="*/ 406573 w 607639"/>
              <a:gd name="connsiteY42" fmla="*/ 447034 h 606722"/>
              <a:gd name="connsiteX43" fmla="*/ 449556 w 607639"/>
              <a:gd name="connsiteY43" fmla="*/ 447034 h 606722"/>
              <a:gd name="connsiteX44" fmla="*/ 449556 w 607639"/>
              <a:gd name="connsiteY44" fmla="*/ 405539 h 606722"/>
              <a:gd name="connsiteX45" fmla="*/ 459167 w 607639"/>
              <a:gd name="connsiteY45" fmla="*/ 395943 h 606722"/>
              <a:gd name="connsiteX46" fmla="*/ 468689 w 607639"/>
              <a:gd name="connsiteY46" fmla="*/ 405539 h 606722"/>
              <a:gd name="connsiteX47" fmla="*/ 468689 w 607639"/>
              <a:gd name="connsiteY47" fmla="*/ 447034 h 606722"/>
              <a:gd name="connsiteX48" fmla="*/ 475809 w 607639"/>
              <a:gd name="connsiteY48" fmla="*/ 447034 h 606722"/>
              <a:gd name="connsiteX49" fmla="*/ 485420 w 607639"/>
              <a:gd name="connsiteY49" fmla="*/ 456630 h 606722"/>
              <a:gd name="connsiteX50" fmla="*/ 475809 w 607639"/>
              <a:gd name="connsiteY50" fmla="*/ 466226 h 606722"/>
              <a:gd name="connsiteX51" fmla="*/ 319182 w 607639"/>
              <a:gd name="connsiteY51" fmla="*/ 466226 h 606722"/>
              <a:gd name="connsiteX52" fmla="*/ 309571 w 607639"/>
              <a:gd name="connsiteY52" fmla="*/ 456630 h 606722"/>
              <a:gd name="connsiteX53" fmla="*/ 319182 w 607639"/>
              <a:gd name="connsiteY53" fmla="*/ 447034 h 606722"/>
              <a:gd name="connsiteX54" fmla="*/ 325323 w 607639"/>
              <a:gd name="connsiteY54" fmla="*/ 447034 h 606722"/>
              <a:gd name="connsiteX55" fmla="*/ 325323 w 607639"/>
              <a:gd name="connsiteY55" fmla="*/ 405539 h 606722"/>
              <a:gd name="connsiteX56" fmla="*/ 334845 w 607639"/>
              <a:gd name="connsiteY56" fmla="*/ 395943 h 606722"/>
              <a:gd name="connsiteX57" fmla="*/ 148468 w 607639"/>
              <a:gd name="connsiteY57" fmla="*/ 395943 h 606722"/>
              <a:gd name="connsiteX58" fmla="*/ 158077 w 607639"/>
              <a:gd name="connsiteY58" fmla="*/ 405539 h 606722"/>
              <a:gd name="connsiteX59" fmla="*/ 158077 w 607639"/>
              <a:gd name="connsiteY59" fmla="*/ 447034 h 606722"/>
              <a:gd name="connsiteX60" fmla="*/ 200965 w 607639"/>
              <a:gd name="connsiteY60" fmla="*/ 447034 h 606722"/>
              <a:gd name="connsiteX61" fmla="*/ 200965 w 607639"/>
              <a:gd name="connsiteY61" fmla="*/ 405539 h 606722"/>
              <a:gd name="connsiteX62" fmla="*/ 210575 w 607639"/>
              <a:gd name="connsiteY62" fmla="*/ 395943 h 606722"/>
              <a:gd name="connsiteX63" fmla="*/ 220184 w 607639"/>
              <a:gd name="connsiteY63" fmla="*/ 405539 h 606722"/>
              <a:gd name="connsiteX64" fmla="*/ 220184 w 607639"/>
              <a:gd name="connsiteY64" fmla="*/ 447034 h 606722"/>
              <a:gd name="connsiteX65" fmla="*/ 263161 w 607639"/>
              <a:gd name="connsiteY65" fmla="*/ 447034 h 606722"/>
              <a:gd name="connsiteX66" fmla="*/ 263161 w 607639"/>
              <a:gd name="connsiteY66" fmla="*/ 405539 h 606722"/>
              <a:gd name="connsiteX67" fmla="*/ 272682 w 607639"/>
              <a:gd name="connsiteY67" fmla="*/ 395943 h 606722"/>
              <a:gd name="connsiteX68" fmla="*/ 282292 w 607639"/>
              <a:gd name="connsiteY68" fmla="*/ 405539 h 606722"/>
              <a:gd name="connsiteX69" fmla="*/ 282292 w 607639"/>
              <a:gd name="connsiteY69" fmla="*/ 447034 h 606722"/>
              <a:gd name="connsiteX70" fmla="*/ 287541 w 607639"/>
              <a:gd name="connsiteY70" fmla="*/ 447034 h 606722"/>
              <a:gd name="connsiteX71" fmla="*/ 297151 w 607639"/>
              <a:gd name="connsiteY71" fmla="*/ 456630 h 606722"/>
              <a:gd name="connsiteX72" fmla="*/ 287541 w 607639"/>
              <a:gd name="connsiteY72" fmla="*/ 466226 h 606722"/>
              <a:gd name="connsiteX73" fmla="*/ 135922 w 607639"/>
              <a:gd name="connsiteY73" fmla="*/ 466226 h 606722"/>
              <a:gd name="connsiteX74" fmla="*/ 126312 w 607639"/>
              <a:gd name="connsiteY74" fmla="*/ 456630 h 606722"/>
              <a:gd name="connsiteX75" fmla="*/ 135922 w 607639"/>
              <a:gd name="connsiteY75" fmla="*/ 447034 h 606722"/>
              <a:gd name="connsiteX76" fmla="*/ 138858 w 607639"/>
              <a:gd name="connsiteY76" fmla="*/ 447034 h 606722"/>
              <a:gd name="connsiteX77" fmla="*/ 138858 w 607639"/>
              <a:gd name="connsiteY77" fmla="*/ 405539 h 606722"/>
              <a:gd name="connsiteX78" fmla="*/ 148468 w 607639"/>
              <a:gd name="connsiteY78" fmla="*/ 395943 h 606722"/>
              <a:gd name="connsiteX79" fmla="*/ 572393 w 607639"/>
              <a:gd name="connsiteY79" fmla="*/ 236312 h 606722"/>
              <a:gd name="connsiteX80" fmla="*/ 556461 w 607639"/>
              <a:gd name="connsiteY80" fmla="*/ 252221 h 606722"/>
              <a:gd name="connsiteX81" fmla="*/ 572393 w 607639"/>
              <a:gd name="connsiteY81" fmla="*/ 268218 h 606722"/>
              <a:gd name="connsiteX82" fmla="*/ 588414 w 607639"/>
              <a:gd name="connsiteY82" fmla="*/ 252221 h 606722"/>
              <a:gd name="connsiteX83" fmla="*/ 572393 w 607639"/>
              <a:gd name="connsiteY83" fmla="*/ 236312 h 606722"/>
              <a:gd name="connsiteX84" fmla="*/ 303775 w 607639"/>
              <a:gd name="connsiteY84" fmla="*/ 236312 h 606722"/>
              <a:gd name="connsiteX85" fmla="*/ 287843 w 607639"/>
              <a:gd name="connsiteY85" fmla="*/ 252221 h 606722"/>
              <a:gd name="connsiteX86" fmla="*/ 303775 w 607639"/>
              <a:gd name="connsiteY86" fmla="*/ 268218 h 606722"/>
              <a:gd name="connsiteX87" fmla="*/ 319796 w 607639"/>
              <a:gd name="connsiteY87" fmla="*/ 252221 h 606722"/>
              <a:gd name="connsiteX88" fmla="*/ 303775 w 607639"/>
              <a:gd name="connsiteY88" fmla="*/ 236312 h 606722"/>
              <a:gd name="connsiteX89" fmla="*/ 35157 w 607639"/>
              <a:gd name="connsiteY89" fmla="*/ 236312 h 606722"/>
              <a:gd name="connsiteX90" fmla="*/ 19225 w 607639"/>
              <a:gd name="connsiteY90" fmla="*/ 252221 h 606722"/>
              <a:gd name="connsiteX91" fmla="*/ 35157 w 607639"/>
              <a:gd name="connsiteY91" fmla="*/ 268218 h 606722"/>
              <a:gd name="connsiteX92" fmla="*/ 51178 w 607639"/>
              <a:gd name="connsiteY92" fmla="*/ 252221 h 606722"/>
              <a:gd name="connsiteX93" fmla="*/ 35157 w 607639"/>
              <a:gd name="connsiteY93" fmla="*/ 236312 h 606722"/>
              <a:gd name="connsiteX94" fmla="*/ 201479 w 607639"/>
              <a:gd name="connsiteY94" fmla="*/ 191585 h 606722"/>
              <a:gd name="connsiteX95" fmla="*/ 239836 w 607639"/>
              <a:gd name="connsiteY95" fmla="*/ 191585 h 606722"/>
              <a:gd name="connsiteX96" fmla="*/ 249448 w 607639"/>
              <a:gd name="connsiteY96" fmla="*/ 201191 h 606722"/>
              <a:gd name="connsiteX97" fmla="*/ 239836 w 607639"/>
              <a:gd name="connsiteY97" fmla="*/ 210708 h 606722"/>
              <a:gd name="connsiteX98" fmla="*/ 201479 w 607639"/>
              <a:gd name="connsiteY98" fmla="*/ 210708 h 606722"/>
              <a:gd name="connsiteX99" fmla="*/ 191867 w 607639"/>
              <a:gd name="connsiteY99" fmla="*/ 201191 h 606722"/>
              <a:gd name="connsiteX100" fmla="*/ 201479 w 607639"/>
              <a:gd name="connsiteY100" fmla="*/ 191585 h 606722"/>
              <a:gd name="connsiteX101" fmla="*/ 201479 w 607639"/>
              <a:gd name="connsiteY101" fmla="*/ 153339 h 606722"/>
              <a:gd name="connsiteX102" fmla="*/ 239836 w 607639"/>
              <a:gd name="connsiteY102" fmla="*/ 153339 h 606722"/>
              <a:gd name="connsiteX103" fmla="*/ 249448 w 607639"/>
              <a:gd name="connsiteY103" fmla="*/ 162821 h 606722"/>
              <a:gd name="connsiteX104" fmla="*/ 239836 w 607639"/>
              <a:gd name="connsiteY104" fmla="*/ 172392 h 606722"/>
              <a:gd name="connsiteX105" fmla="*/ 201479 w 607639"/>
              <a:gd name="connsiteY105" fmla="*/ 172392 h 606722"/>
              <a:gd name="connsiteX106" fmla="*/ 191867 w 607639"/>
              <a:gd name="connsiteY106" fmla="*/ 162821 h 606722"/>
              <a:gd name="connsiteX107" fmla="*/ 201479 w 607639"/>
              <a:gd name="connsiteY107" fmla="*/ 153339 h 606722"/>
              <a:gd name="connsiteX108" fmla="*/ 470116 w 607639"/>
              <a:gd name="connsiteY108" fmla="*/ 140496 h 606722"/>
              <a:gd name="connsiteX109" fmla="*/ 479633 w 607639"/>
              <a:gd name="connsiteY109" fmla="*/ 150095 h 606722"/>
              <a:gd name="connsiteX110" fmla="*/ 479633 w 607639"/>
              <a:gd name="connsiteY110" fmla="*/ 333984 h 606722"/>
              <a:gd name="connsiteX111" fmla="*/ 470116 w 607639"/>
              <a:gd name="connsiteY111" fmla="*/ 343583 h 606722"/>
              <a:gd name="connsiteX112" fmla="*/ 460510 w 607639"/>
              <a:gd name="connsiteY112" fmla="*/ 333984 h 606722"/>
              <a:gd name="connsiteX113" fmla="*/ 460510 w 607639"/>
              <a:gd name="connsiteY113" fmla="*/ 150095 h 606722"/>
              <a:gd name="connsiteX114" fmla="*/ 470116 w 607639"/>
              <a:gd name="connsiteY114" fmla="*/ 140496 h 606722"/>
              <a:gd name="connsiteX115" fmla="*/ 201479 w 607639"/>
              <a:gd name="connsiteY115" fmla="*/ 114881 h 606722"/>
              <a:gd name="connsiteX116" fmla="*/ 239836 w 607639"/>
              <a:gd name="connsiteY116" fmla="*/ 114881 h 606722"/>
              <a:gd name="connsiteX117" fmla="*/ 249448 w 607639"/>
              <a:gd name="connsiteY117" fmla="*/ 124513 h 606722"/>
              <a:gd name="connsiteX118" fmla="*/ 239836 w 607639"/>
              <a:gd name="connsiteY118" fmla="*/ 134145 h 606722"/>
              <a:gd name="connsiteX119" fmla="*/ 201479 w 607639"/>
              <a:gd name="connsiteY119" fmla="*/ 134145 h 606722"/>
              <a:gd name="connsiteX120" fmla="*/ 191867 w 607639"/>
              <a:gd name="connsiteY120" fmla="*/ 124513 h 606722"/>
              <a:gd name="connsiteX121" fmla="*/ 201479 w 607639"/>
              <a:gd name="connsiteY121" fmla="*/ 114881 h 606722"/>
              <a:gd name="connsiteX122" fmla="*/ 393322 w 607639"/>
              <a:gd name="connsiteY122" fmla="*/ 63932 h 606722"/>
              <a:gd name="connsiteX123" fmla="*/ 402928 w 607639"/>
              <a:gd name="connsiteY123" fmla="*/ 73440 h 606722"/>
              <a:gd name="connsiteX124" fmla="*/ 402928 w 607639"/>
              <a:gd name="connsiteY124" fmla="*/ 333986 h 606722"/>
              <a:gd name="connsiteX125" fmla="*/ 393322 w 607639"/>
              <a:gd name="connsiteY125" fmla="*/ 343583 h 606722"/>
              <a:gd name="connsiteX126" fmla="*/ 383805 w 607639"/>
              <a:gd name="connsiteY126" fmla="*/ 333986 h 606722"/>
              <a:gd name="connsiteX127" fmla="*/ 383805 w 607639"/>
              <a:gd name="connsiteY127" fmla="*/ 73440 h 606722"/>
              <a:gd name="connsiteX128" fmla="*/ 393322 w 607639"/>
              <a:gd name="connsiteY128" fmla="*/ 63932 h 606722"/>
              <a:gd name="connsiteX129" fmla="*/ 559851 w 607639"/>
              <a:gd name="connsiteY129" fmla="*/ 55551 h 606722"/>
              <a:gd name="connsiteX130" fmla="*/ 574899 w 607639"/>
              <a:gd name="connsiteY130" fmla="*/ 56973 h 606722"/>
              <a:gd name="connsiteX131" fmla="*/ 582023 w 607639"/>
              <a:gd name="connsiteY131" fmla="*/ 70214 h 606722"/>
              <a:gd name="connsiteX132" fmla="*/ 582023 w 607639"/>
              <a:gd name="connsiteY132" fmla="*/ 191515 h 606722"/>
              <a:gd name="connsiteX133" fmla="*/ 572406 w 607639"/>
              <a:gd name="connsiteY133" fmla="*/ 201112 h 606722"/>
              <a:gd name="connsiteX134" fmla="*/ 562878 w 607639"/>
              <a:gd name="connsiteY134" fmla="*/ 191515 h 606722"/>
              <a:gd name="connsiteX135" fmla="*/ 562878 w 607639"/>
              <a:gd name="connsiteY135" fmla="*/ 75012 h 606722"/>
              <a:gd name="connsiteX136" fmla="*/ 467421 w 607639"/>
              <a:gd name="connsiteY136" fmla="*/ 114735 h 606722"/>
              <a:gd name="connsiteX137" fmla="*/ 454866 w 607639"/>
              <a:gd name="connsiteY137" fmla="*/ 109581 h 606722"/>
              <a:gd name="connsiteX138" fmla="*/ 460031 w 607639"/>
              <a:gd name="connsiteY138" fmla="*/ 97051 h 606722"/>
              <a:gd name="connsiteX139" fmla="*/ 35158 w 607639"/>
              <a:gd name="connsiteY139" fmla="*/ 25474 h 606722"/>
              <a:gd name="connsiteX140" fmla="*/ 111971 w 607639"/>
              <a:gd name="connsiteY140" fmla="*/ 25474 h 606722"/>
              <a:gd name="connsiteX141" fmla="*/ 147129 w 607639"/>
              <a:gd name="connsiteY141" fmla="*/ 60667 h 606722"/>
              <a:gd name="connsiteX142" fmla="*/ 142412 w 607639"/>
              <a:gd name="connsiteY142" fmla="*/ 78174 h 606722"/>
              <a:gd name="connsiteX143" fmla="*/ 129239 w 607639"/>
              <a:gd name="connsiteY143" fmla="*/ 81729 h 606722"/>
              <a:gd name="connsiteX144" fmla="*/ 125767 w 607639"/>
              <a:gd name="connsiteY144" fmla="*/ 68576 h 606722"/>
              <a:gd name="connsiteX145" fmla="*/ 127903 w 607639"/>
              <a:gd name="connsiteY145" fmla="*/ 60667 h 606722"/>
              <a:gd name="connsiteX146" fmla="*/ 111971 w 607639"/>
              <a:gd name="connsiteY146" fmla="*/ 44670 h 606722"/>
              <a:gd name="connsiteX147" fmla="*/ 35158 w 607639"/>
              <a:gd name="connsiteY147" fmla="*/ 44670 h 606722"/>
              <a:gd name="connsiteX148" fmla="*/ 19226 w 607639"/>
              <a:gd name="connsiteY148" fmla="*/ 60667 h 606722"/>
              <a:gd name="connsiteX149" fmla="*/ 35158 w 607639"/>
              <a:gd name="connsiteY149" fmla="*/ 76575 h 606722"/>
              <a:gd name="connsiteX150" fmla="*/ 64174 w 607639"/>
              <a:gd name="connsiteY150" fmla="*/ 76575 h 606722"/>
              <a:gd name="connsiteX151" fmla="*/ 72541 w 607639"/>
              <a:gd name="connsiteY151" fmla="*/ 81374 h 606722"/>
              <a:gd name="connsiteX152" fmla="*/ 72541 w 607639"/>
              <a:gd name="connsiteY152" fmla="*/ 90972 h 606722"/>
              <a:gd name="connsiteX153" fmla="*/ 70316 w 607639"/>
              <a:gd name="connsiteY153" fmla="*/ 98970 h 606722"/>
              <a:gd name="connsiteX154" fmla="*/ 86337 w 607639"/>
              <a:gd name="connsiteY154" fmla="*/ 114878 h 606722"/>
              <a:gd name="connsiteX155" fmla="*/ 126390 w 607639"/>
              <a:gd name="connsiteY155" fmla="*/ 114878 h 606722"/>
              <a:gd name="connsiteX156" fmla="*/ 136003 w 607639"/>
              <a:gd name="connsiteY156" fmla="*/ 124476 h 606722"/>
              <a:gd name="connsiteX157" fmla="*/ 126390 w 607639"/>
              <a:gd name="connsiteY157" fmla="*/ 134074 h 606722"/>
              <a:gd name="connsiteX158" fmla="*/ 86337 w 607639"/>
              <a:gd name="connsiteY158" fmla="*/ 134074 h 606722"/>
              <a:gd name="connsiteX159" fmla="*/ 51179 w 607639"/>
              <a:gd name="connsiteY159" fmla="*/ 98970 h 606722"/>
              <a:gd name="connsiteX160" fmla="*/ 51357 w 607639"/>
              <a:gd name="connsiteY160" fmla="*/ 95771 h 606722"/>
              <a:gd name="connsiteX161" fmla="*/ 35158 w 607639"/>
              <a:gd name="connsiteY161" fmla="*/ 95771 h 606722"/>
              <a:gd name="connsiteX162" fmla="*/ 0 w 607639"/>
              <a:gd name="connsiteY162" fmla="*/ 60667 h 606722"/>
              <a:gd name="connsiteX163" fmla="*/ 35158 w 607639"/>
              <a:gd name="connsiteY163" fmla="*/ 25474 h 606722"/>
              <a:gd name="connsiteX164" fmla="*/ 297367 w 607639"/>
              <a:gd name="connsiteY164" fmla="*/ 0 h 606722"/>
              <a:gd name="connsiteX165" fmla="*/ 374178 w 607639"/>
              <a:gd name="connsiteY165" fmla="*/ 0 h 606722"/>
              <a:gd name="connsiteX166" fmla="*/ 390110 w 607639"/>
              <a:gd name="connsiteY166" fmla="*/ 15997 h 606722"/>
              <a:gd name="connsiteX167" fmla="*/ 390110 w 607639"/>
              <a:gd name="connsiteY167" fmla="*/ 25506 h 606722"/>
              <a:gd name="connsiteX168" fmla="*/ 425356 w 607639"/>
              <a:gd name="connsiteY168" fmla="*/ 25506 h 606722"/>
              <a:gd name="connsiteX169" fmla="*/ 441288 w 607639"/>
              <a:gd name="connsiteY169" fmla="*/ 41504 h 606722"/>
              <a:gd name="connsiteX170" fmla="*/ 441288 w 607639"/>
              <a:gd name="connsiteY170" fmla="*/ 357624 h 606722"/>
              <a:gd name="connsiteX171" fmla="*/ 562869 w 607639"/>
              <a:gd name="connsiteY171" fmla="*/ 357624 h 606722"/>
              <a:gd name="connsiteX172" fmla="*/ 562869 w 607639"/>
              <a:gd name="connsiteY172" fmla="*/ 286081 h 606722"/>
              <a:gd name="connsiteX173" fmla="*/ 537236 w 607639"/>
              <a:gd name="connsiteY173" fmla="*/ 252221 h 606722"/>
              <a:gd name="connsiteX174" fmla="*/ 572393 w 607639"/>
              <a:gd name="connsiteY174" fmla="*/ 217116 h 606722"/>
              <a:gd name="connsiteX175" fmla="*/ 607639 w 607639"/>
              <a:gd name="connsiteY175" fmla="*/ 252221 h 606722"/>
              <a:gd name="connsiteX176" fmla="*/ 582006 w 607639"/>
              <a:gd name="connsiteY176" fmla="*/ 286081 h 606722"/>
              <a:gd name="connsiteX177" fmla="*/ 582006 w 607639"/>
              <a:gd name="connsiteY177" fmla="*/ 357624 h 606722"/>
              <a:gd name="connsiteX178" fmla="*/ 598026 w 607639"/>
              <a:gd name="connsiteY178" fmla="*/ 357624 h 606722"/>
              <a:gd name="connsiteX179" fmla="*/ 607639 w 607639"/>
              <a:gd name="connsiteY179" fmla="*/ 367222 h 606722"/>
              <a:gd name="connsiteX180" fmla="*/ 598026 w 607639"/>
              <a:gd name="connsiteY180" fmla="*/ 376820 h 606722"/>
              <a:gd name="connsiteX181" fmla="*/ 594822 w 607639"/>
              <a:gd name="connsiteY181" fmla="*/ 376820 h 606722"/>
              <a:gd name="connsiteX182" fmla="*/ 594822 w 607639"/>
              <a:gd name="connsiteY182" fmla="*/ 447029 h 606722"/>
              <a:gd name="connsiteX183" fmla="*/ 598026 w 607639"/>
              <a:gd name="connsiteY183" fmla="*/ 447029 h 606722"/>
              <a:gd name="connsiteX184" fmla="*/ 607639 w 607639"/>
              <a:gd name="connsiteY184" fmla="*/ 456628 h 606722"/>
              <a:gd name="connsiteX185" fmla="*/ 598026 w 607639"/>
              <a:gd name="connsiteY185" fmla="*/ 466226 h 606722"/>
              <a:gd name="connsiteX186" fmla="*/ 507152 w 607639"/>
              <a:gd name="connsiteY186" fmla="*/ 466226 h 606722"/>
              <a:gd name="connsiteX187" fmla="*/ 497628 w 607639"/>
              <a:gd name="connsiteY187" fmla="*/ 456628 h 606722"/>
              <a:gd name="connsiteX188" fmla="*/ 507152 w 607639"/>
              <a:gd name="connsiteY188" fmla="*/ 447029 h 606722"/>
              <a:gd name="connsiteX189" fmla="*/ 511691 w 607639"/>
              <a:gd name="connsiteY189" fmla="*/ 447029 h 606722"/>
              <a:gd name="connsiteX190" fmla="*/ 511691 w 607639"/>
              <a:gd name="connsiteY190" fmla="*/ 405526 h 606722"/>
              <a:gd name="connsiteX191" fmla="*/ 521304 w 607639"/>
              <a:gd name="connsiteY191" fmla="*/ 395928 h 606722"/>
              <a:gd name="connsiteX192" fmla="*/ 530827 w 607639"/>
              <a:gd name="connsiteY192" fmla="*/ 405526 h 606722"/>
              <a:gd name="connsiteX193" fmla="*/ 530827 w 607639"/>
              <a:gd name="connsiteY193" fmla="*/ 447029 h 606722"/>
              <a:gd name="connsiteX194" fmla="*/ 575597 w 607639"/>
              <a:gd name="connsiteY194" fmla="*/ 447029 h 606722"/>
              <a:gd name="connsiteX195" fmla="*/ 575597 w 607639"/>
              <a:gd name="connsiteY195" fmla="*/ 376820 h 606722"/>
              <a:gd name="connsiteX196" fmla="*/ 31953 w 607639"/>
              <a:gd name="connsiteY196" fmla="*/ 376820 h 606722"/>
              <a:gd name="connsiteX197" fmla="*/ 31953 w 607639"/>
              <a:gd name="connsiteY197" fmla="*/ 447029 h 606722"/>
              <a:gd name="connsiteX198" fmla="*/ 76723 w 607639"/>
              <a:gd name="connsiteY198" fmla="*/ 447029 h 606722"/>
              <a:gd name="connsiteX199" fmla="*/ 76723 w 607639"/>
              <a:gd name="connsiteY199" fmla="*/ 405526 h 606722"/>
              <a:gd name="connsiteX200" fmla="*/ 86335 w 607639"/>
              <a:gd name="connsiteY200" fmla="*/ 395928 h 606722"/>
              <a:gd name="connsiteX201" fmla="*/ 95948 w 607639"/>
              <a:gd name="connsiteY201" fmla="*/ 405526 h 606722"/>
              <a:gd name="connsiteX202" fmla="*/ 95948 w 607639"/>
              <a:gd name="connsiteY202" fmla="*/ 447029 h 606722"/>
              <a:gd name="connsiteX203" fmla="*/ 102623 w 607639"/>
              <a:gd name="connsiteY203" fmla="*/ 447029 h 606722"/>
              <a:gd name="connsiteX204" fmla="*/ 112236 w 607639"/>
              <a:gd name="connsiteY204" fmla="*/ 456628 h 606722"/>
              <a:gd name="connsiteX205" fmla="*/ 102623 w 607639"/>
              <a:gd name="connsiteY205" fmla="*/ 466226 h 606722"/>
              <a:gd name="connsiteX206" fmla="*/ 9613 w 607639"/>
              <a:gd name="connsiteY206" fmla="*/ 466226 h 606722"/>
              <a:gd name="connsiteX207" fmla="*/ 0 w 607639"/>
              <a:gd name="connsiteY207" fmla="*/ 456628 h 606722"/>
              <a:gd name="connsiteX208" fmla="*/ 9613 w 607639"/>
              <a:gd name="connsiteY208" fmla="*/ 447029 h 606722"/>
              <a:gd name="connsiteX209" fmla="*/ 12817 w 607639"/>
              <a:gd name="connsiteY209" fmla="*/ 447029 h 606722"/>
              <a:gd name="connsiteX210" fmla="*/ 12817 w 607639"/>
              <a:gd name="connsiteY210" fmla="*/ 376820 h 606722"/>
              <a:gd name="connsiteX211" fmla="*/ 9613 w 607639"/>
              <a:gd name="connsiteY211" fmla="*/ 376820 h 606722"/>
              <a:gd name="connsiteX212" fmla="*/ 0 w 607639"/>
              <a:gd name="connsiteY212" fmla="*/ 367222 h 606722"/>
              <a:gd name="connsiteX213" fmla="*/ 9613 w 607639"/>
              <a:gd name="connsiteY213" fmla="*/ 357624 h 606722"/>
              <a:gd name="connsiteX214" fmla="*/ 25545 w 607639"/>
              <a:gd name="connsiteY214" fmla="*/ 357624 h 606722"/>
              <a:gd name="connsiteX215" fmla="*/ 25545 w 607639"/>
              <a:gd name="connsiteY215" fmla="*/ 286081 h 606722"/>
              <a:gd name="connsiteX216" fmla="*/ 0 w 607639"/>
              <a:gd name="connsiteY216" fmla="*/ 252221 h 606722"/>
              <a:gd name="connsiteX217" fmla="*/ 35157 w 607639"/>
              <a:gd name="connsiteY217" fmla="*/ 217116 h 606722"/>
              <a:gd name="connsiteX218" fmla="*/ 70314 w 607639"/>
              <a:gd name="connsiteY218" fmla="*/ 252221 h 606722"/>
              <a:gd name="connsiteX219" fmla="*/ 44770 w 607639"/>
              <a:gd name="connsiteY219" fmla="*/ 286081 h 606722"/>
              <a:gd name="connsiteX220" fmla="*/ 44770 w 607639"/>
              <a:gd name="connsiteY220" fmla="*/ 357624 h 606722"/>
              <a:gd name="connsiteX221" fmla="*/ 236665 w 607639"/>
              <a:gd name="connsiteY221" fmla="*/ 357624 h 606722"/>
              <a:gd name="connsiteX222" fmla="*/ 236665 w 607639"/>
              <a:gd name="connsiteY222" fmla="*/ 345359 h 606722"/>
              <a:gd name="connsiteX223" fmla="*/ 181749 w 607639"/>
              <a:gd name="connsiteY223" fmla="*/ 290614 h 606722"/>
              <a:gd name="connsiteX224" fmla="*/ 166796 w 607639"/>
              <a:gd name="connsiteY224" fmla="*/ 292658 h 606722"/>
              <a:gd name="connsiteX225" fmla="*/ 158340 w 607639"/>
              <a:gd name="connsiteY225" fmla="*/ 291058 h 606722"/>
              <a:gd name="connsiteX226" fmla="*/ 154602 w 607639"/>
              <a:gd name="connsiteY226" fmla="*/ 283415 h 606722"/>
              <a:gd name="connsiteX227" fmla="*/ 154602 w 607639"/>
              <a:gd name="connsiteY227" fmla="*/ 240045 h 606722"/>
              <a:gd name="connsiteX228" fmla="*/ 99686 w 607639"/>
              <a:gd name="connsiteY228" fmla="*/ 185211 h 606722"/>
              <a:gd name="connsiteX229" fmla="*/ 56073 w 607639"/>
              <a:gd name="connsiteY229" fmla="*/ 206718 h 606722"/>
              <a:gd name="connsiteX230" fmla="*/ 42634 w 607639"/>
              <a:gd name="connsiteY230" fmla="*/ 208406 h 606722"/>
              <a:gd name="connsiteX231" fmla="*/ 40853 w 607639"/>
              <a:gd name="connsiteY231" fmla="*/ 194987 h 606722"/>
              <a:gd name="connsiteX232" fmla="*/ 99686 w 607639"/>
              <a:gd name="connsiteY232" fmla="*/ 166014 h 606722"/>
              <a:gd name="connsiteX233" fmla="*/ 173738 w 607639"/>
              <a:gd name="connsiteY233" fmla="*/ 240045 h 606722"/>
              <a:gd name="connsiteX234" fmla="*/ 173738 w 607639"/>
              <a:gd name="connsiteY234" fmla="*/ 271861 h 606722"/>
              <a:gd name="connsiteX235" fmla="*/ 181749 w 607639"/>
              <a:gd name="connsiteY235" fmla="*/ 271417 h 606722"/>
              <a:gd name="connsiteX236" fmla="*/ 255801 w 607639"/>
              <a:gd name="connsiteY236" fmla="*/ 345359 h 606722"/>
              <a:gd name="connsiteX237" fmla="*/ 255801 w 607639"/>
              <a:gd name="connsiteY237" fmla="*/ 357624 h 606722"/>
              <a:gd name="connsiteX238" fmla="*/ 294251 w 607639"/>
              <a:gd name="connsiteY238" fmla="*/ 357624 h 606722"/>
              <a:gd name="connsiteX239" fmla="*/ 294251 w 607639"/>
              <a:gd name="connsiteY239" fmla="*/ 286081 h 606722"/>
              <a:gd name="connsiteX240" fmla="*/ 268618 w 607639"/>
              <a:gd name="connsiteY240" fmla="*/ 252221 h 606722"/>
              <a:gd name="connsiteX241" fmla="*/ 303775 w 607639"/>
              <a:gd name="connsiteY241" fmla="*/ 217116 h 606722"/>
              <a:gd name="connsiteX242" fmla="*/ 339021 w 607639"/>
              <a:gd name="connsiteY242" fmla="*/ 252221 h 606722"/>
              <a:gd name="connsiteX243" fmla="*/ 313388 w 607639"/>
              <a:gd name="connsiteY243" fmla="*/ 286081 h 606722"/>
              <a:gd name="connsiteX244" fmla="*/ 313388 w 607639"/>
              <a:gd name="connsiteY244" fmla="*/ 357624 h 606722"/>
              <a:gd name="connsiteX245" fmla="*/ 422152 w 607639"/>
              <a:gd name="connsiteY245" fmla="*/ 357624 h 606722"/>
              <a:gd name="connsiteX246" fmla="*/ 422152 w 607639"/>
              <a:gd name="connsiteY246" fmla="*/ 44703 h 606722"/>
              <a:gd name="connsiteX247" fmla="*/ 386906 w 607639"/>
              <a:gd name="connsiteY247" fmla="*/ 44703 h 606722"/>
              <a:gd name="connsiteX248" fmla="*/ 370974 w 607639"/>
              <a:gd name="connsiteY248" fmla="*/ 28706 h 606722"/>
              <a:gd name="connsiteX249" fmla="*/ 370974 w 607639"/>
              <a:gd name="connsiteY249" fmla="*/ 19196 h 606722"/>
              <a:gd name="connsiteX250" fmla="*/ 300571 w 607639"/>
              <a:gd name="connsiteY250" fmla="*/ 19196 h 606722"/>
              <a:gd name="connsiteX251" fmla="*/ 300571 w 607639"/>
              <a:gd name="connsiteY251" fmla="*/ 59989 h 606722"/>
              <a:gd name="connsiteX252" fmla="*/ 291047 w 607639"/>
              <a:gd name="connsiteY252" fmla="*/ 69587 h 606722"/>
              <a:gd name="connsiteX253" fmla="*/ 281435 w 607639"/>
              <a:gd name="connsiteY253" fmla="*/ 59989 h 606722"/>
              <a:gd name="connsiteX254" fmla="*/ 281435 w 607639"/>
              <a:gd name="connsiteY254" fmla="*/ 15997 h 606722"/>
              <a:gd name="connsiteX255" fmla="*/ 297367 w 607639"/>
              <a:gd name="connsiteY255" fmla="*/ 0 h 606722"/>
              <a:gd name="connsiteX256" fmla="*/ 188702 w 607639"/>
              <a:gd name="connsiteY256" fmla="*/ 0 h 606722"/>
              <a:gd name="connsiteX257" fmla="*/ 198313 w 607639"/>
              <a:gd name="connsiteY257" fmla="*/ 9599 h 606722"/>
              <a:gd name="connsiteX258" fmla="*/ 198313 w 607639"/>
              <a:gd name="connsiteY258" fmla="*/ 63904 h 606722"/>
              <a:gd name="connsiteX259" fmla="*/ 238627 w 607639"/>
              <a:gd name="connsiteY259" fmla="*/ 63904 h 606722"/>
              <a:gd name="connsiteX260" fmla="*/ 244590 w 607639"/>
              <a:gd name="connsiteY260" fmla="*/ 64970 h 606722"/>
              <a:gd name="connsiteX261" fmla="*/ 303325 w 607639"/>
              <a:gd name="connsiteY261" fmla="*/ 88523 h 606722"/>
              <a:gd name="connsiteX262" fmla="*/ 313381 w 607639"/>
              <a:gd name="connsiteY262" fmla="*/ 103277 h 606722"/>
              <a:gd name="connsiteX263" fmla="*/ 313381 w 607639"/>
              <a:gd name="connsiteY263" fmla="*/ 193488 h 606722"/>
              <a:gd name="connsiteX264" fmla="*/ 303770 w 607639"/>
              <a:gd name="connsiteY264" fmla="*/ 203087 h 606722"/>
              <a:gd name="connsiteX265" fmla="*/ 294248 w 607639"/>
              <a:gd name="connsiteY265" fmla="*/ 193488 h 606722"/>
              <a:gd name="connsiteX266" fmla="*/ 294248 w 607639"/>
              <a:gd name="connsiteY266" fmla="*/ 105499 h 606722"/>
              <a:gd name="connsiteX267" fmla="*/ 238004 w 607639"/>
              <a:gd name="connsiteY267" fmla="*/ 83012 h 606722"/>
              <a:gd name="connsiteX268" fmla="*/ 172683 w 607639"/>
              <a:gd name="connsiteY268" fmla="*/ 83012 h 606722"/>
              <a:gd name="connsiteX269" fmla="*/ 172683 w 607639"/>
              <a:gd name="connsiteY269" fmla="*/ 168602 h 606722"/>
              <a:gd name="connsiteX270" fmla="*/ 163072 w 607639"/>
              <a:gd name="connsiteY270" fmla="*/ 178201 h 606722"/>
              <a:gd name="connsiteX271" fmla="*/ 153550 w 607639"/>
              <a:gd name="connsiteY271" fmla="*/ 168602 h 606722"/>
              <a:gd name="connsiteX272" fmla="*/ 153550 w 607639"/>
              <a:gd name="connsiteY272" fmla="*/ 79813 h 606722"/>
              <a:gd name="connsiteX273" fmla="*/ 169480 w 607639"/>
              <a:gd name="connsiteY273" fmla="*/ 63904 h 606722"/>
              <a:gd name="connsiteX274" fmla="*/ 179091 w 607639"/>
              <a:gd name="connsiteY274" fmla="*/ 63904 h 606722"/>
              <a:gd name="connsiteX275" fmla="*/ 179091 w 607639"/>
              <a:gd name="connsiteY275" fmla="*/ 9599 h 606722"/>
              <a:gd name="connsiteX276" fmla="*/ 188702 w 607639"/>
              <a:gd name="connsiteY27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</a:cxnLst>
            <a:rect l="l" t="t" r="r" b="b"/>
            <a:pathLst>
              <a:path w="607639" h="606722">
                <a:moveTo>
                  <a:pt x="252618" y="587528"/>
                </a:moveTo>
                <a:lnTo>
                  <a:pt x="354932" y="587528"/>
                </a:lnTo>
                <a:cubicBezTo>
                  <a:pt x="360270" y="587528"/>
                  <a:pt x="364541" y="591793"/>
                  <a:pt x="364541" y="597125"/>
                </a:cubicBezTo>
                <a:cubicBezTo>
                  <a:pt x="364541" y="602368"/>
                  <a:pt x="360270" y="606722"/>
                  <a:pt x="354932" y="606722"/>
                </a:cubicBezTo>
                <a:lnTo>
                  <a:pt x="252618" y="606722"/>
                </a:lnTo>
                <a:cubicBezTo>
                  <a:pt x="247369" y="606722"/>
                  <a:pt x="243098" y="602368"/>
                  <a:pt x="243098" y="597125"/>
                </a:cubicBezTo>
                <a:cubicBezTo>
                  <a:pt x="243098" y="591793"/>
                  <a:pt x="247369" y="587528"/>
                  <a:pt x="252618" y="587528"/>
                </a:cubicBezTo>
                <a:close/>
                <a:moveTo>
                  <a:pt x="495665" y="549211"/>
                </a:moveTo>
                <a:lnTo>
                  <a:pt x="559642" y="549211"/>
                </a:lnTo>
                <a:cubicBezTo>
                  <a:pt x="564892" y="549211"/>
                  <a:pt x="569252" y="553476"/>
                  <a:pt x="569252" y="558808"/>
                </a:cubicBezTo>
                <a:cubicBezTo>
                  <a:pt x="569252" y="564051"/>
                  <a:pt x="564892" y="568405"/>
                  <a:pt x="559642" y="568405"/>
                </a:cubicBezTo>
                <a:lnTo>
                  <a:pt x="495665" y="568405"/>
                </a:lnTo>
                <a:cubicBezTo>
                  <a:pt x="490415" y="568405"/>
                  <a:pt x="486055" y="564051"/>
                  <a:pt x="486055" y="558808"/>
                </a:cubicBezTo>
                <a:cubicBezTo>
                  <a:pt x="486055" y="553476"/>
                  <a:pt x="490415" y="549211"/>
                  <a:pt x="495665" y="549211"/>
                </a:cubicBezTo>
                <a:close/>
                <a:moveTo>
                  <a:pt x="48000" y="549211"/>
                </a:moveTo>
                <a:lnTo>
                  <a:pt x="111991" y="549211"/>
                </a:lnTo>
                <a:cubicBezTo>
                  <a:pt x="117242" y="549211"/>
                  <a:pt x="121514" y="553476"/>
                  <a:pt x="121514" y="558808"/>
                </a:cubicBezTo>
                <a:cubicBezTo>
                  <a:pt x="121514" y="564051"/>
                  <a:pt x="117242" y="568405"/>
                  <a:pt x="111991" y="568405"/>
                </a:cubicBezTo>
                <a:lnTo>
                  <a:pt x="48000" y="568405"/>
                </a:lnTo>
                <a:cubicBezTo>
                  <a:pt x="42660" y="568405"/>
                  <a:pt x="38388" y="564051"/>
                  <a:pt x="38388" y="558808"/>
                </a:cubicBezTo>
                <a:cubicBezTo>
                  <a:pt x="38388" y="553476"/>
                  <a:pt x="42660" y="549211"/>
                  <a:pt x="48000" y="549211"/>
                </a:cubicBezTo>
                <a:close/>
                <a:moveTo>
                  <a:pt x="201482" y="540673"/>
                </a:moveTo>
                <a:lnTo>
                  <a:pt x="406156" y="540673"/>
                </a:lnTo>
                <a:cubicBezTo>
                  <a:pt x="411498" y="540673"/>
                  <a:pt x="415771" y="544938"/>
                  <a:pt x="415771" y="550270"/>
                </a:cubicBezTo>
                <a:cubicBezTo>
                  <a:pt x="415771" y="555513"/>
                  <a:pt x="411498" y="559867"/>
                  <a:pt x="406156" y="559867"/>
                </a:cubicBezTo>
                <a:lnTo>
                  <a:pt x="201482" y="559867"/>
                </a:lnTo>
                <a:cubicBezTo>
                  <a:pt x="196140" y="559867"/>
                  <a:pt x="191867" y="555513"/>
                  <a:pt x="191867" y="550270"/>
                </a:cubicBezTo>
                <a:cubicBezTo>
                  <a:pt x="191867" y="544938"/>
                  <a:pt x="196140" y="540673"/>
                  <a:pt x="201482" y="540673"/>
                </a:cubicBezTo>
                <a:close/>
                <a:moveTo>
                  <a:pt x="124705" y="493888"/>
                </a:moveTo>
                <a:lnTo>
                  <a:pt x="482863" y="493888"/>
                </a:lnTo>
                <a:cubicBezTo>
                  <a:pt x="488204" y="493888"/>
                  <a:pt x="492476" y="498153"/>
                  <a:pt x="492476" y="503485"/>
                </a:cubicBezTo>
                <a:cubicBezTo>
                  <a:pt x="492476" y="508728"/>
                  <a:pt x="488204" y="513082"/>
                  <a:pt x="482863" y="513082"/>
                </a:cubicBezTo>
                <a:lnTo>
                  <a:pt x="124705" y="513082"/>
                </a:lnTo>
                <a:cubicBezTo>
                  <a:pt x="119453" y="513082"/>
                  <a:pt x="115092" y="508728"/>
                  <a:pt x="115092" y="503485"/>
                </a:cubicBezTo>
                <a:cubicBezTo>
                  <a:pt x="115092" y="498153"/>
                  <a:pt x="119453" y="493888"/>
                  <a:pt x="124705" y="493888"/>
                </a:cubicBezTo>
                <a:close/>
                <a:moveTo>
                  <a:pt x="334845" y="395943"/>
                </a:moveTo>
                <a:cubicBezTo>
                  <a:pt x="340184" y="395943"/>
                  <a:pt x="344456" y="400297"/>
                  <a:pt x="344456" y="405539"/>
                </a:cubicBezTo>
                <a:lnTo>
                  <a:pt x="344456" y="447034"/>
                </a:lnTo>
                <a:lnTo>
                  <a:pt x="387439" y="447034"/>
                </a:lnTo>
                <a:lnTo>
                  <a:pt x="387439" y="405539"/>
                </a:lnTo>
                <a:cubicBezTo>
                  <a:pt x="387439" y="400297"/>
                  <a:pt x="391711" y="395943"/>
                  <a:pt x="396962" y="395943"/>
                </a:cubicBezTo>
                <a:cubicBezTo>
                  <a:pt x="402301" y="395943"/>
                  <a:pt x="406573" y="400297"/>
                  <a:pt x="406573" y="405539"/>
                </a:cubicBezTo>
                <a:lnTo>
                  <a:pt x="406573" y="447034"/>
                </a:lnTo>
                <a:lnTo>
                  <a:pt x="449556" y="447034"/>
                </a:lnTo>
                <a:lnTo>
                  <a:pt x="449556" y="405539"/>
                </a:lnTo>
                <a:cubicBezTo>
                  <a:pt x="449556" y="400297"/>
                  <a:pt x="453828" y="395943"/>
                  <a:pt x="459167" y="395943"/>
                </a:cubicBezTo>
                <a:cubicBezTo>
                  <a:pt x="464418" y="395943"/>
                  <a:pt x="468689" y="400297"/>
                  <a:pt x="468689" y="405539"/>
                </a:cubicBezTo>
                <a:lnTo>
                  <a:pt x="468689" y="447034"/>
                </a:lnTo>
                <a:lnTo>
                  <a:pt x="475809" y="447034"/>
                </a:lnTo>
                <a:cubicBezTo>
                  <a:pt x="481148" y="447034"/>
                  <a:pt x="485420" y="451299"/>
                  <a:pt x="485420" y="456630"/>
                </a:cubicBezTo>
                <a:cubicBezTo>
                  <a:pt x="485420" y="461961"/>
                  <a:pt x="481148" y="466226"/>
                  <a:pt x="475809" y="466226"/>
                </a:cubicBezTo>
                <a:lnTo>
                  <a:pt x="319182" y="466226"/>
                </a:lnTo>
                <a:cubicBezTo>
                  <a:pt x="313843" y="466226"/>
                  <a:pt x="309571" y="461961"/>
                  <a:pt x="309571" y="456630"/>
                </a:cubicBezTo>
                <a:cubicBezTo>
                  <a:pt x="309571" y="451299"/>
                  <a:pt x="313843" y="447034"/>
                  <a:pt x="319182" y="447034"/>
                </a:cubicBezTo>
                <a:lnTo>
                  <a:pt x="325323" y="447034"/>
                </a:lnTo>
                <a:lnTo>
                  <a:pt x="325323" y="405539"/>
                </a:lnTo>
                <a:cubicBezTo>
                  <a:pt x="325323" y="400297"/>
                  <a:pt x="329594" y="395943"/>
                  <a:pt x="334845" y="395943"/>
                </a:cubicBezTo>
                <a:close/>
                <a:moveTo>
                  <a:pt x="148468" y="395943"/>
                </a:moveTo>
                <a:cubicBezTo>
                  <a:pt x="153806" y="395943"/>
                  <a:pt x="158077" y="400297"/>
                  <a:pt x="158077" y="405539"/>
                </a:cubicBezTo>
                <a:lnTo>
                  <a:pt x="158077" y="447034"/>
                </a:lnTo>
                <a:lnTo>
                  <a:pt x="200965" y="447034"/>
                </a:lnTo>
                <a:lnTo>
                  <a:pt x="200965" y="405539"/>
                </a:lnTo>
                <a:cubicBezTo>
                  <a:pt x="200965" y="400297"/>
                  <a:pt x="205325" y="395943"/>
                  <a:pt x="210575" y="395943"/>
                </a:cubicBezTo>
                <a:cubicBezTo>
                  <a:pt x="215914" y="395943"/>
                  <a:pt x="220184" y="400297"/>
                  <a:pt x="220184" y="405539"/>
                </a:cubicBezTo>
                <a:lnTo>
                  <a:pt x="220184" y="447034"/>
                </a:lnTo>
                <a:lnTo>
                  <a:pt x="263161" y="447034"/>
                </a:lnTo>
                <a:lnTo>
                  <a:pt x="263161" y="405539"/>
                </a:lnTo>
                <a:cubicBezTo>
                  <a:pt x="263161" y="400297"/>
                  <a:pt x="267432" y="395943"/>
                  <a:pt x="272682" y="395943"/>
                </a:cubicBezTo>
                <a:cubicBezTo>
                  <a:pt x="278021" y="395943"/>
                  <a:pt x="282292" y="400297"/>
                  <a:pt x="282292" y="405539"/>
                </a:cubicBezTo>
                <a:lnTo>
                  <a:pt x="282292" y="447034"/>
                </a:lnTo>
                <a:lnTo>
                  <a:pt x="287541" y="447034"/>
                </a:lnTo>
                <a:cubicBezTo>
                  <a:pt x="292880" y="447034"/>
                  <a:pt x="297151" y="451299"/>
                  <a:pt x="297151" y="456630"/>
                </a:cubicBezTo>
                <a:cubicBezTo>
                  <a:pt x="297151" y="461961"/>
                  <a:pt x="292880" y="466226"/>
                  <a:pt x="287541" y="466226"/>
                </a:cubicBezTo>
                <a:lnTo>
                  <a:pt x="135922" y="466226"/>
                </a:lnTo>
                <a:cubicBezTo>
                  <a:pt x="130583" y="466226"/>
                  <a:pt x="126312" y="461961"/>
                  <a:pt x="126312" y="456630"/>
                </a:cubicBezTo>
                <a:cubicBezTo>
                  <a:pt x="126312" y="451299"/>
                  <a:pt x="130583" y="447034"/>
                  <a:pt x="135922" y="447034"/>
                </a:cubicBezTo>
                <a:lnTo>
                  <a:pt x="138858" y="447034"/>
                </a:lnTo>
                <a:lnTo>
                  <a:pt x="138858" y="405539"/>
                </a:lnTo>
                <a:cubicBezTo>
                  <a:pt x="138858" y="400297"/>
                  <a:pt x="143218" y="395943"/>
                  <a:pt x="148468" y="395943"/>
                </a:cubicBezTo>
                <a:close/>
                <a:moveTo>
                  <a:pt x="572393" y="236312"/>
                </a:moveTo>
                <a:cubicBezTo>
                  <a:pt x="563581" y="236312"/>
                  <a:pt x="556461" y="243422"/>
                  <a:pt x="556461" y="252221"/>
                </a:cubicBezTo>
                <a:cubicBezTo>
                  <a:pt x="556461" y="261108"/>
                  <a:pt x="563581" y="268218"/>
                  <a:pt x="572393" y="268218"/>
                </a:cubicBezTo>
                <a:cubicBezTo>
                  <a:pt x="581293" y="268218"/>
                  <a:pt x="588414" y="261108"/>
                  <a:pt x="588414" y="252221"/>
                </a:cubicBezTo>
                <a:cubicBezTo>
                  <a:pt x="588414" y="243422"/>
                  <a:pt x="581293" y="236312"/>
                  <a:pt x="572393" y="236312"/>
                </a:cubicBezTo>
                <a:close/>
                <a:moveTo>
                  <a:pt x="303775" y="236312"/>
                </a:moveTo>
                <a:cubicBezTo>
                  <a:pt x="294963" y="236312"/>
                  <a:pt x="287843" y="243422"/>
                  <a:pt x="287843" y="252221"/>
                </a:cubicBezTo>
                <a:cubicBezTo>
                  <a:pt x="287843" y="261108"/>
                  <a:pt x="294963" y="268218"/>
                  <a:pt x="303775" y="268218"/>
                </a:cubicBezTo>
                <a:cubicBezTo>
                  <a:pt x="312587" y="268218"/>
                  <a:pt x="319796" y="261108"/>
                  <a:pt x="319796" y="252221"/>
                </a:cubicBezTo>
                <a:cubicBezTo>
                  <a:pt x="319796" y="243422"/>
                  <a:pt x="312587" y="236312"/>
                  <a:pt x="303775" y="236312"/>
                </a:cubicBezTo>
                <a:close/>
                <a:moveTo>
                  <a:pt x="35157" y="236312"/>
                </a:moveTo>
                <a:cubicBezTo>
                  <a:pt x="26346" y="236312"/>
                  <a:pt x="19225" y="243422"/>
                  <a:pt x="19225" y="252221"/>
                </a:cubicBezTo>
                <a:cubicBezTo>
                  <a:pt x="19225" y="261108"/>
                  <a:pt x="26346" y="268218"/>
                  <a:pt x="35157" y="268218"/>
                </a:cubicBezTo>
                <a:cubicBezTo>
                  <a:pt x="43969" y="268218"/>
                  <a:pt x="51178" y="261108"/>
                  <a:pt x="51178" y="252221"/>
                </a:cubicBezTo>
                <a:cubicBezTo>
                  <a:pt x="51178" y="243422"/>
                  <a:pt x="43969" y="236312"/>
                  <a:pt x="35157" y="236312"/>
                </a:cubicBezTo>
                <a:close/>
                <a:moveTo>
                  <a:pt x="201479" y="191585"/>
                </a:moveTo>
                <a:lnTo>
                  <a:pt x="239836" y="191585"/>
                </a:lnTo>
                <a:cubicBezTo>
                  <a:pt x="245087" y="191585"/>
                  <a:pt x="249448" y="195854"/>
                  <a:pt x="249448" y="201191"/>
                </a:cubicBezTo>
                <a:cubicBezTo>
                  <a:pt x="249448" y="206439"/>
                  <a:pt x="245087" y="210708"/>
                  <a:pt x="239836" y="210708"/>
                </a:cubicBezTo>
                <a:lnTo>
                  <a:pt x="201479" y="210708"/>
                </a:lnTo>
                <a:cubicBezTo>
                  <a:pt x="196139" y="210708"/>
                  <a:pt x="191867" y="206439"/>
                  <a:pt x="191867" y="201191"/>
                </a:cubicBezTo>
                <a:cubicBezTo>
                  <a:pt x="191867" y="195854"/>
                  <a:pt x="196139" y="191585"/>
                  <a:pt x="201479" y="191585"/>
                </a:cubicBezTo>
                <a:close/>
                <a:moveTo>
                  <a:pt x="201479" y="153339"/>
                </a:moveTo>
                <a:lnTo>
                  <a:pt x="239836" y="153339"/>
                </a:lnTo>
                <a:cubicBezTo>
                  <a:pt x="245087" y="153339"/>
                  <a:pt x="249448" y="157593"/>
                  <a:pt x="249448" y="162821"/>
                </a:cubicBezTo>
                <a:cubicBezTo>
                  <a:pt x="249448" y="168138"/>
                  <a:pt x="245087" y="172392"/>
                  <a:pt x="239836" y="172392"/>
                </a:cubicBezTo>
                <a:lnTo>
                  <a:pt x="201479" y="172392"/>
                </a:lnTo>
                <a:cubicBezTo>
                  <a:pt x="196139" y="172392"/>
                  <a:pt x="191867" y="168138"/>
                  <a:pt x="191867" y="162821"/>
                </a:cubicBezTo>
                <a:cubicBezTo>
                  <a:pt x="191867" y="157593"/>
                  <a:pt x="196139" y="153339"/>
                  <a:pt x="201479" y="153339"/>
                </a:cubicBezTo>
                <a:close/>
                <a:moveTo>
                  <a:pt x="470116" y="140496"/>
                </a:moveTo>
                <a:cubicBezTo>
                  <a:pt x="475364" y="140496"/>
                  <a:pt x="479633" y="144762"/>
                  <a:pt x="479633" y="150095"/>
                </a:cubicBezTo>
                <a:lnTo>
                  <a:pt x="479633" y="333984"/>
                </a:lnTo>
                <a:cubicBezTo>
                  <a:pt x="479633" y="339317"/>
                  <a:pt x="475364" y="343583"/>
                  <a:pt x="470116" y="343583"/>
                </a:cubicBezTo>
                <a:cubicBezTo>
                  <a:pt x="464779" y="343583"/>
                  <a:pt x="460510" y="339317"/>
                  <a:pt x="460510" y="333984"/>
                </a:cubicBezTo>
                <a:lnTo>
                  <a:pt x="460510" y="150095"/>
                </a:lnTo>
                <a:cubicBezTo>
                  <a:pt x="460510" y="144762"/>
                  <a:pt x="464779" y="140496"/>
                  <a:pt x="470116" y="140496"/>
                </a:cubicBezTo>
                <a:close/>
                <a:moveTo>
                  <a:pt x="201479" y="114881"/>
                </a:moveTo>
                <a:lnTo>
                  <a:pt x="239836" y="114881"/>
                </a:lnTo>
                <a:cubicBezTo>
                  <a:pt x="245087" y="114881"/>
                  <a:pt x="249448" y="119251"/>
                  <a:pt x="249448" y="124513"/>
                </a:cubicBezTo>
                <a:cubicBezTo>
                  <a:pt x="249448" y="129864"/>
                  <a:pt x="245087" y="134145"/>
                  <a:pt x="239836" y="134145"/>
                </a:cubicBezTo>
                <a:lnTo>
                  <a:pt x="201479" y="134145"/>
                </a:lnTo>
                <a:cubicBezTo>
                  <a:pt x="196139" y="134145"/>
                  <a:pt x="191867" y="129864"/>
                  <a:pt x="191867" y="124513"/>
                </a:cubicBezTo>
                <a:cubicBezTo>
                  <a:pt x="191867" y="119251"/>
                  <a:pt x="196139" y="114881"/>
                  <a:pt x="201479" y="114881"/>
                </a:cubicBezTo>
                <a:close/>
                <a:moveTo>
                  <a:pt x="393322" y="63932"/>
                </a:moveTo>
                <a:cubicBezTo>
                  <a:pt x="398659" y="63932"/>
                  <a:pt x="402928" y="68197"/>
                  <a:pt x="402928" y="73440"/>
                </a:cubicBezTo>
                <a:lnTo>
                  <a:pt x="402928" y="333986"/>
                </a:lnTo>
                <a:cubicBezTo>
                  <a:pt x="402928" y="339318"/>
                  <a:pt x="398659" y="343583"/>
                  <a:pt x="393322" y="343583"/>
                </a:cubicBezTo>
                <a:cubicBezTo>
                  <a:pt x="388074" y="343583"/>
                  <a:pt x="383805" y="339318"/>
                  <a:pt x="383805" y="333986"/>
                </a:cubicBezTo>
                <a:lnTo>
                  <a:pt x="383805" y="73440"/>
                </a:lnTo>
                <a:cubicBezTo>
                  <a:pt x="383805" y="68197"/>
                  <a:pt x="388074" y="63932"/>
                  <a:pt x="393322" y="63932"/>
                </a:cubicBezTo>
                <a:close/>
                <a:moveTo>
                  <a:pt x="559851" y="55551"/>
                </a:moveTo>
                <a:cubicBezTo>
                  <a:pt x="564837" y="53418"/>
                  <a:pt x="570447" y="54040"/>
                  <a:pt x="574899" y="56973"/>
                </a:cubicBezTo>
                <a:cubicBezTo>
                  <a:pt x="579352" y="59905"/>
                  <a:pt x="582023" y="64882"/>
                  <a:pt x="582023" y="70214"/>
                </a:cubicBezTo>
                <a:lnTo>
                  <a:pt x="582023" y="191515"/>
                </a:lnTo>
                <a:cubicBezTo>
                  <a:pt x="582023" y="196846"/>
                  <a:pt x="577749" y="201112"/>
                  <a:pt x="572406" y="201112"/>
                </a:cubicBezTo>
                <a:cubicBezTo>
                  <a:pt x="567152" y="201112"/>
                  <a:pt x="562878" y="196846"/>
                  <a:pt x="562878" y="191515"/>
                </a:cubicBezTo>
                <a:lnTo>
                  <a:pt x="562878" y="75012"/>
                </a:lnTo>
                <a:lnTo>
                  <a:pt x="467421" y="114735"/>
                </a:lnTo>
                <a:cubicBezTo>
                  <a:pt x="462524" y="116779"/>
                  <a:pt x="456914" y="114468"/>
                  <a:pt x="454866" y="109581"/>
                </a:cubicBezTo>
                <a:cubicBezTo>
                  <a:pt x="452818" y="104693"/>
                  <a:pt x="455133" y="99095"/>
                  <a:pt x="460031" y="97051"/>
                </a:cubicBezTo>
                <a:close/>
                <a:moveTo>
                  <a:pt x="35158" y="25474"/>
                </a:moveTo>
                <a:lnTo>
                  <a:pt x="111971" y="25474"/>
                </a:lnTo>
                <a:cubicBezTo>
                  <a:pt x="131286" y="25474"/>
                  <a:pt x="147129" y="41293"/>
                  <a:pt x="147129" y="60667"/>
                </a:cubicBezTo>
                <a:cubicBezTo>
                  <a:pt x="147129" y="66799"/>
                  <a:pt x="145438" y="72842"/>
                  <a:pt x="142412" y="78174"/>
                </a:cubicBezTo>
                <a:cubicBezTo>
                  <a:pt x="139741" y="82796"/>
                  <a:pt x="133867" y="84395"/>
                  <a:pt x="129239" y="81729"/>
                </a:cubicBezTo>
                <a:cubicBezTo>
                  <a:pt x="124699" y="79063"/>
                  <a:pt x="123097" y="73198"/>
                  <a:pt x="125767" y="68576"/>
                </a:cubicBezTo>
                <a:cubicBezTo>
                  <a:pt x="127191" y="66177"/>
                  <a:pt x="127903" y="63422"/>
                  <a:pt x="127903" y="60667"/>
                </a:cubicBezTo>
                <a:cubicBezTo>
                  <a:pt x="127903" y="51869"/>
                  <a:pt x="120783" y="44670"/>
                  <a:pt x="111971" y="44670"/>
                </a:cubicBezTo>
                <a:lnTo>
                  <a:pt x="35158" y="44670"/>
                </a:lnTo>
                <a:cubicBezTo>
                  <a:pt x="26346" y="44670"/>
                  <a:pt x="19226" y="51869"/>
                  <a:pt x="19226" y="60667"/>
                </a:cubicBezTo>
                <a:cubicBezTo>
                  <a:pt x="19226" y="69465"/>
                  <a:pt x="26346" y="76575"/>
                  <a:pt x="35158" y="76575"/>
                </a:cubicBezTo>
                <a:lnTo>
                  <a:pt x="64174" y="76575"/>
                </a:lnTo>
                <a:cubicBezTo>
                  <a:pt x="67646" y="76575"/>
                  <a:pt x="70850" y="78441"/>
                  <a:pt x="72541" y="81374"/>
                </a:cubicBezTo>
                <a:cubicBezTo>
                  <a:pt x="74232" y="84395"/>
                  <a:pt x="74232" y="88039"/>
                  <a:pt x="72541" y="90972"/>
                </a:cubicBezTo>
                <a:cubicBezTo>
                  <a:pt x="71117" y="93460"/>
                  <a:pt x="70316" y="96126"/>
                  <a:pt x="70316" y="98970"/>
                </a:cubicBezTo>
                <a:cubicBezTo>
                  <a:pt x="70316" y="107768"/>
                  <a:pt x="77525" y="114878"/>
                  <a:pt x="86337" y="114878"/>
                </a:cubicBezTo>
                <a:lnTo>
                  <a:pt x="126390" y="114878"/>
                </a:lnTo>
                <a:cubicBezTo>
                  <a:pt x="131731" y="114878"/>
                  <a:pt x="136003" y="119233"/>
                  <a:pt x="136003" y="124476"/>
                </a:cubicBezTo>
                <a:cubicBezTo>
                  <a:pt x="136003" y="129808"/>
                  <a:pt x="131731" y="134074"/>
                  <a:pt x="126390" y="134074"/>
                </a:cubicBezTo>
                <a:lnTo>
                  <a:pt x="86337" y="134074"/>
                </a:lnTo>
                <a:cubicBezTo>
                  <a:pt x="66933" y="134074"/>
                  <a:pt x="51179" y="118344"/>
                  <a:pt x="51179" y="98970"/>
                </a:cubicBezTo>
                <a:cubicBezTo>
                  <a:pt x="51179" y="97904"/>
                  <a:pt x="51179" y="96837"/>
                  <a:pt x="51357" y="95771"/>
                </a:cubicBezTo>
                <a:lnTo>
                  <a:pt x="35158" y="95771"/>
                </a:lnTo>
                <a:cubicBezTo>
                  <a:pt x="15754" y="95771"/>
                  <a:pt x="0" y="80041"/>
                  <a:pt x="0" y="60667"/>
                </a:cubicBezTo>
                <a:cubicBezTo>
                  <a:pt x="0" y="41293"/>
                  <a:pt x="15754" y="25474"/>
                  <a:pt x="35158" y="25474"/>
                </a:cubicBezTo>
                <a:close/>
                <a:moveTo>
                  <a:pt x="297367" y="0"/>
                </a:moveTo>
                <a:lnTo>
                  <a:pt x="374178" y="0"/>
                </a:lnTo>
                <a:cubicBezTo>
                  <a:pt x="382990" y="0"/>
                  <a:pt x="390110" y="7199"/>
                  <a:pt x="390110" y="15997"/>
                </a:cubicBezTo>
                <a:lnTo>
                  <a:pt x="390110" y="25506"/>
                </a:lnTo>
                <a:lnTo>
                  <a:pt x="425356" y="25506"/>
                </a:lnTo>
                <a:cubicBezTo>
                  <a:pt x="434168" y="25506"/>
                  <a:pt x="441288" y="32705"/>
                  <a:pt x="441288" y="41504"/>
                </a:cubicBezTo>
                <a:lnTo>
                  <a:pt x="441288" y="357624"/>
                </a:lnTo>
                <a:lnTo>
                  <a:pt x="562869" y="357624"/>
                </a:lnTo>
                <a:lnTo>
                  <a:pt x="562869" y="286081"/>
                </a:lnTo>
                <a:cubicBezTo>
                  <a:pt x="548094" y="281904"/>
                  <a:pt x="537236" y="268307"/>
                  <a:pt x="537236" y="252221"/>
                </a:cubicBezTo>
                <a:cubicBezTo>
                  <a:pt x="537236" y="232935"/>
                  <a:pt x="553079" y="217116"/>
                  <a:pt x="572393" y="217116"/>
                </a:cubicBezTo>
                <a:cubicBezTo>
                  <a:pt x="591796" y="217116"/>
                  <a:pt x="607639" y="232935"/>
                  <a:pt x="607639" y="252221"/>
                </a:cubicBezTo>
                <a:cubicBezTo>
                  <a:pt x="607639" y="268307"/>
                  <a:pt x="596780" y="281904"/>
                  <a:pt x="582006" y="286081"/>
                </a:cubicBezTo>
                <a:lnTo>
                  <a:pt x="582006" y="357624"/>
                </a:lnTo>
                <a:lnTo>
                  <a:pt x="598026" y="357624"/>
                </a:lnTo>
                <a:cubicBezTo>
                  <a:pt x="603278" y="357624"/>
                  <a:pt x="607639" y="361889"/>
                  <a:pt x="607639" y="367222"/>
                </a:cubicBezTo>
                <a:cubicBezTo>
                  <a:pt x="607639" y="372465"/>
                  <a:pt x="603278" y="376820"/>
                  <a:pt x="598026" y="376820"/>
                </a:cubicBezTo>
                <a:lnTo>
                  <a:pt x="594822" y="376820"/>
                </a:lnTo>
                <a:lnTo>
                  <a:pt x="594822" y="447029"/>
                </a:lnTo>
                <a:lnTo>
                  <a:pt x="598026" y="447029"/>
                </a:lnTo>
                <a:cubicBezTo>
                  <a:pt x="603278" y="447029"/>
                  <a:pt x="607639" y="451295"/>
                  <a:pt x="607639" y="456628"/>
                </a:cubicBezTo>
                <a:cubicBezTo>
                  <a:pt x="607639" y="461871"/>
                  <a:pt x="603278" y="466226"/>
                  <a:pt x="598026" y="466226"/>
                </a:cubicBezTo>
                <a:lnTo>
                  <a:pt x="507152" y="466226"/>
                </a:lnTo>
                <a:cubicBezTo>
                  <a:pt x="501901" y="466226"/>
                  <a:pt x="497628" y="461871"/>
                  <a:pt x="497628" y="456628"/>
                </a:cubicBezTo>
                <a:cubicBezTo>
                  <a:pt x="497628" y="451295"/>
                  <a:pt x="501901" y="447029"/>
                  <a:pt x="507152" y="447029"/>
                </a:cubicBezTo>
                <a:lnTo>
                  <a:pt x="511691" y="447029"/>
                </a:lnTo>
                <a:lnTo>
                  <a:pt x="511691" y="405526"/>
                </a:lnTo>
                <a:cubicBezTo>
                  <a:pt x="511691" y="400282"/>
                  <a:pt x="515964" y="395928"/>
                  <a:pt x="521304" y="395928"/>
                </a:cubicBezTo>
                <a:cubicBezTo>
                  <a:pt x="526555" y="395928"/>
                  <a:pt x="530827" y="400282"/>
                  <a:pt x="530827" y="405526"/>
                </a:cubicBezTo>
                <a:lnTo>
                  <a:pt x="530827" y="447029"/>
                </a:lnTo>
                <a:lnTo>
                  <a:pt x="575597" y="447029"/>
                </a:lnTo>
                <a:lnTo>
                  <a:pt x="575597" y="376820"/>
                </a:lnTo>
                <a:lnTo>
                  <a:pt x="31953" y="376820"/>
                </a:lnTo>
                <a:lnTo>
                  <a:pt x="31953" y="447029"/>
                </a:lnTo>
                <a:lnTo>
                  <a:pt x="76723" y="447029"/>
                </a:lnTo>
                <a:lnTo>
                  <a:pt x="76723" y="405526"/>
                </a:lnTo>
                <a:cubicBezTo>
                  <a:pt x="76723" y="400282"/>
                  <a:pt x="81084" y="395928"/>
                  <a:pt x="86335" y="395928"/>
                </a:cubicBezTo>
                <a:cubicBezTo>
                  <a:pt x="91675" y="395928"/>
                  <a:pt x="95948" y="400282"/>
                  <a:pt x="95948" y="405526"/>
                </a:cubicBezTo>
                <a:lnTo>
                  <a:pt x="95948" y="447029"/>
                </a:lnTo>
                <a:lnTo>
                  <a:pt x="102623" y="447029"/>
                </a:lnTo>
                <a:cubicBezTo>
                  <a:pt x="107963" y="447029"/>
                  <a:pt x="112236" y="451295"/>
                  <a:pt x="112236" y="456628"/>
                </a:cubicBezTo>
                <a:cubicBezTo>
                  <a:pt x="112236" y="461871"/>
                  <a:pt x="107963" y="466226"/>
                  <a:pt x="102623" y="466226"/>
                </a:cubicBezTo>
                <a:lnTo>
                  <a:pt x="9613" y="466226"/>
                </a:lnTo>
                <a:cubicBezTo>
                  <a:pt x="4272" y="466226"/>
                  <a:pt x="0" y="461871"/>
                  <a:pt x="0" y="456628"/>
                </a:cubicBezTo>
                <a:cubicBezTo>
                  <a:pt x="0" y="451295"/>
                  <a:pt x="4272" y="447029"/>
                  <a:pt x="9613" y="447029"/>
                </a:cubicBezTo>
                <a:lnTo>
                  <a:pt x="12817" y="447029"/>
                </a:lnTo>
                <a:lnTo>
                  <a:pt x="12817" y="376820"/>
                </a:lnTo>
                <a:lnTo>
                  <a:pt x="9613" y="376820"/>
                </a:lnTo>
                <a:cubicBezTo>
                  <a:pt x="4272" y="376820"/>
                  <a:pt x="0" y="372465"/>
                  <a:pt x="0" y="367222"/>
                </a:cubicBezTo>
                <a:cubicBezTo>
                  <a:pt x="0" y="361889"/>
                  <a:pt x="4272" y="357624"/>
                  <a:pt x="9613" y="357624"/>
                </a:cubicBezTo>
                <a:lnTo>
                  <a:pt x="25545" y="357624"/>
                </a:lnTo>
                <a:lnTo>
                  <a:pt x="25545" y="286081"/>
                </a:lnTo>
                <a:cubicBezTo>
                  <a:pt x="10859" y="281904"/>
                  <a:pt x="0" y="268307"/>
                  <a:pt x="0" y="252221"/>
                </a:cubicBezTo>
                <a:cubicBezTo>
                  <a:pt x="0" y="232935"/>
                  <a:pt x="15754" y="217116"/>
                  <a:pt x="35157" y="217116"/>
                </a:cubicBezTo>
                <a:cubicBezTo>
                  <a:pt x="54560" y="217116"/>
                  <a:pt x="70314" y="232935"/>
                  <a:pt x="70314" y="252221"/>
                </a:cubicBezTo>
                <a:cubicBezTo>
                  <a:pt x="70314" y="268307"/>
                  <a:pt x="59545" y="281904"/>
                  <a:pt x="44770" y="286081"/>
                </a:cubicBezTo>
                <a:lnTo>
                  <a:pt x="44770" y="357624"/>
                </a:lnTo>
                <a:lnTo>
                  <a:pt x="236665" y="357624"/>
                </a:lnTo>
                <a:lnTo>
                  <a:pt x="236665" y="345359"/>
                </a:lnTo>
                <a:cubicBezTo>
                  <a:pt x="236665" y="315142"/>
                  <a:pt x="212011" y="290614"/>
                  <a:pt x="181749" y="290614"/>
                </a:cubicBezTo>
                <a:cubicBezTo>
                  <a:pt x="176675" y="290614"/>
                  <a:pt x="171691" y="291325"/>
                  <a:pt x="166796" y="292658"/>
                </a:cubicBezTo>
                <a:cubicBezTo>
                  <a:pt x="163859" y="293458"/>
                  <a:pt x="160744" y="292924"/>
                  <a:pt x="158340" y="291058"/>
                </a:cubicBezTo>
                <a:cubicBezTo>
                  <a:pt x="155937" y="289281"/>
                  <a:pt x="154602" y="286437"/>
                  <a:pt x="154602" y="283415"/>
                </a:cubicBezTo>
                <a:lnTo>
                  <a:pt x="154602" y="240045"/>
                </a:lnTo>
                <a:cubicBezTo>
                  <a:pt x="154602" y="209828"/>
                  <a:pt x="129948" y="185211"/>
                  <a:pt x="99686" y="185211"/>
                </a:cubicBezTo>
                <a:cubicBezTo>
                  <a:pt x="82508" y="185211"/>
                  <a:pt x="66576" y="193031"/>
                  <a:pt x="56073" y="206718"/>
                </a:cubicBezTo>
                <a:cubicBezTo>
                  <a:pt x="52869" y="210895"/>
                  <a:pt x="46817" y="211695"/>
                  <a:pt x="42634" y="208406"/>
                </a:cubicBezTo>
                <a:cubicBezTo>
                  <a:pt x="38450" y="205207"/>
                  <a:pt x="37649" y="199164"/>
                  <a:pt x="40853" y="194987"/>
                </a:cubicBezTo>
                <a:cubicBezTo>
                  <a:pt x="55005" y="176590"/>
                  <a:pt x="76456" y="166014"/>
                  <a:pt x="99686" y="166014"/>
                </a:cubicBezTo>
                <a:cubicBezTo>
                  <a:pt x="140539" y="166014"/>
                  <a:pt x="173738" y="199253"/>
                  <a:pt x="173738" y="240045"/>
                </a:cubicBezTo>
                <a:lnTo>
                  <a:pt x="173738" y="271861"/>
                </a:lnTo>
                <a:cubicBezTo>
                  <a:pt x="176408" y="271595"/>
                  <a:pt x="179079" y="271417"/>
                  <a:pt x="181749" y="271417"/>
                </a:cubicBezTo>
                <a:cubicBezTo>
                  <a:pt x="222602" y="271417"/>
                  <a:pt x="255801" y="304567"/>
                  <a:pt x="255801" y="345359"/>
                </a:cubicBezTo>
                <a:lnTo>
                  <a:pt x="255801" y="357624"/>
                </a:lnTo>
                <a:lnTo>
                  <a:pt x="294251" y="357624"/>
                </a:lnTo>
                <a:lnTo>
                  <a:pt x="294251" y="286081"/>
                </a:lnTo>
                <a:cubicBezTo>
                  <a:pt x="279477" y="281904"/>
                  <a:pt x="268618" y="268307"/>
                  <a:pt x="268618" y="252221"/>
                </a:cubicBezTo>
                <a:cubicBezTo>
                  <a:pt x="268618" y="232935"/>
                  <a:pt x="284372" y="217116"/>
                  <a:pt x="303775" y="217116"/>
                </a:cubicBezTo>
                <a:cubicBezTo>
                  <a:pt x="323178" y="217116"/>
                  <a:pt x="339021" y="232935"/>
                  <a:pt x="339021" y="252221"/>
                </a:cubicBezTo>
                <a:cubicBezTo>
                  <a:pt x="339021" y="268307"/>
                  <a:pt x="328162" y="281904"/>
                  <a:pt x="313388" y="286081"/>
                </a:cubicBezTo>
                <a:lnTo>
                  <a:pt x="313388" y="357624"/>
                </a:lnTo>
                <a:lnTo>
                  <a:pt x="422152" y="357624"/>
                </a:lnTo>
                <a:lnTo>
                  <a:pt x="422152" y="44703"/>
                </a:lnTo>
                <a:lnTo>
                  <a:pt x="386906" y="44703"/>
                </a:lnTo>
                <a:cubicBezTo>
                  <a:pt x="378094" y="44703"/>
                  <a:pt x="370974" y="37504"/>
                  <a:pt x="370974" y="28706"/>
                </a:cubicBezTo>
                <a:lnTo>
                  <a:pt x="370974" y="19196"/>
                </a:lnTo>
                <a:lnTo>
                  <a:pt x="300571" y="19196"/>
                </a:lnTo>
                <a:lnTo>
                  <a:pt x="300571" y="59989"/>
                </a:lnTo>
                <a:cubicBezTo>
                  <a:pt x="300571" y="65321"/>
                  <a:pt x="296299" y="69587"/>
                  <a:pt x="291047" y="69587"/>
                </a:cubicBezTo>
                <a:cubicBezTo>
                  <a:pt x="285707" y="69587"/>
                  <a:pt x="281435" y="65321"/>
                  <a:pt x="281435" y="59989"/>
                </a:cubicBezTo>
                <a:lnTo>
                  <a:pt x="281435" y="15997"/>
                </a:lnTo>
                <a:cubicBezTo>
                  <a:pt x="281435" y="7199"/>
                  <a:pt x="288555" y="0"/>
                  <a:pt x="297367" y="0"/>
                </a:cubicBezTo>
                <a:close/>
                <a:moveTo>
                  <a:pt x="188702" y="0"/>
                </a:moveTo>
                <a:cubicBezTo>
                  <a:pt x="193953" y="0"/>
                  <a:pt x="198313" y="4266"/>
                  <a:pt x="198313" y="9599"/>
                </a:cubicBezTo>
                <a:lnTo>
                  <a:pt x="198313" y="63904"/>
                </a:lnTo>
                <a:lnTo>
                  <a:pt x="238627" y="63904"/>
                </a:lnTo>
                <a:cubicBezTo>
                  <a:pt x="240674" y="63904"/>
                  <a:pt x="242632" y="64259"/>
                  <a:pt x="244590" y="64970"/>
                </a:cubicBezTo>
                <a:lnTo>
                  <a:pt x="303325" y="88523"/>
                </a:lnTo>
                <a:cubicBezTo>
                  <a:pt x="309465" y="90923"/>
                  <a:pt x="313381" y="96789"/>
                  <a:pt x="313381" y="103277"/>
                </a:cubicBezTo>
                <a:lnTo>
                  <a:pt x="313381" y="193488"/>
                </a:lnTo>
                <a:cubicBezTo>
                  <a:pt x="313381" y="198821"/>
                  <a:pt x="309109" y="203087"/>
                  <a:pt x="303770" y="203087"/>
                </a:cubicBezTo>
                <a:cubicBezTo>
                  <a:pt x="298519" y="203087"/>
                  <a:pt x="294248" y="198821"/>
                  <a:pt x="294248" y="193488"/>
                </a:cubicBezTo>
                <a:lnTo>
                  <a:pt x="294248" y="105499"/>
                </a:lnTo>
                <a:lnTo>
                  <a:pt x="238004" y="83012"/>
                </a:lnTo>
                <a:lnTo>
                  <a:pt x="172683" y="83012"/>
                </a:lnTo>
                <a:lnTo>
                  <a:pt x="172683" y="168602"/>
                </a:lnTo>
                <a:cubicBezTo>
                  <a:pt x="172683" y="173935"/>
                  <a:pt x="168412" y="178201"/>
                  <a:pt x="163072" y="178201"/>
                </a:cubicBezTo>
                <a:cubicBezTo>
                  <a:pt x="157822" y="178201"/>
                  <a:pt x="153550" y="173935"/>
                  <a:pt x="153550" y="168602"/>
                </a:cubicBezTo>
                <a:lnTo>
                  <a:pt x="153550" y="79813"/>
                </a:lnTo>
                <a:cubicBezTo>
                  <a:pt x="153550" y="71014"/>
                  <a:pt x="160669" y="63904"/>
                  <a:pt x="169480" y="63904"/>
                </a:cubicBezTo>
                <a:lnTo>
                  <a:pt x="179091" y="63904"/>
                </a:lnTo>
                <a:lnTo>
                  <a:pt x="179091" y="9599"/>
                </a:lnTo>
                <a:cubicBezTo>
                  <a:pt x="179091" y="4266"/>
                  <a:pt x="183363" y="0"/>
                  <a:pt x="1887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ity-hall_188393"/>
          <p:cNvSpPr>
            <a:spLocks noChangeAspect="1"/>
          </p:cNvSpPr>
          <p:nvPr/>
        </p:nvSpPr>
        <p:spPr>
          <a:xfrm>
            <a:off x="5843601" y="4564979"/>
            <a:ext cx="504799" cy="5040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07639" h="606678">
                <a:moveTo>
                  <a:pt x="172163" y="566244"/>
                </a:moveTo>
                <a:lnTo>
                  <a:pt x="435405" y="566244"/>
                </a:lnTo>
                <a:cubicBezTo>
                  <a:pt x="441012" y="566244"/>
                  <a:pt x="445550" y="570776"/>
                  <a:pt x="445550" y="576286"/>
                </a:cubicBezTo>
                <a:lnTo>
                  <a:pt x="445550" y="596547"/>
                </a:lnTo>
                <a:cubicBezTo>
                  <a:pt x="445550" y="602146"/>
                  <a:pt x="441012" y="606678"/>
                  <a:pt x="435405" y="606678"/>
                </a:cubicBezTo>
                <a:cubicBezTo>
                  <a:pt x="429887" y="606678"/>
                  <a:pt x="425349" y="602146"/>
                  <a:pt x="425349" y="596547"/>
                </a:cubicBezTo>
                <a:lnTo>
                  <a:pt x="425349" y="586417"/>
                </a:lnTo>
                <a:lnTo>
                  <a:pt x="182308" y="586417"/>
                </a:lnTo>
                <a:lnTo>
                  <a:pt x="182308" y="596547"/>
                </a:lnTo>
                <a:cubicBezTo>
                  <a:pt x="182308" y="602146"/>
                  <a:pt x="177770" y="606678"/>
                  <a:pt x="172163" y="606678"/>
                </a:cubicBezTo>
                <a:cubicBezTo>
                  <a:pt x="166556" y="606678"/>
                  <a:pt x="162018" y="602146"/>
                  <a:pt x="162018" y="596547"/>
                </a:cubicBezTo>
                <a:lnTo>
                  <a:pt x="162018" y="576286"/>
                </a:lnTo>
                <a:cubicBezTo>
                  <a:pt x="162018" y="570776"/>
                  <a:pt x="166556" y="566244"/>
                  <a:pt x="172163" y="566244"/>
                </a:cubicBezTo>
                <a:close/>
                <a:moveTo>
                  <a:pt x="536712" y="545976"/>
                </a:moveTo>
                <a:cubicBezTo>
                  <a:pt x="527278" y="545976"/>
                  <a:pt x="519180" y="552464"/>
                  <a:pt x="517044" y="561618"/>
                </a:cubicBezTo>
                <a:cubicBezTo>
                  <a:pt x="516332" y="564818"/>
                  <a:pt x="514108" y="567484"/>
                  <a:pt x="510993" y="568728"/>
                </a:cubicBezTo>
                <a:cubicBezTo>
                  <a:pt x="507967" y="569972"/>
                  <a:pt x="504496" y="569617"/>
                  <a:pt x="501737" y="567839"/>
                </a:cubicBezTo>
                <a:cubicBezTo>
                  <a:pt x="500047" y="566773"/>
                  <a:pt x="498178" y="566240"/>
                  <a:pt x="496220" y="566240"/>
                </a:cubicBezTo>
                <a:cubicBezTo>
                  <a:pt x="490613" y="566240"/>
                  <a:pt x="486075" y="570772"/>
                  <a:pt x="486075" y="576283"/>
                </a:cubicBezTo>
                <a:cubicBezTo>
                  <a:pt x="486075" y="581882"/>
                  <a:pt x="490613" y="586414"/>
                  <a:pt x="496220" y="586414"/>
                </a:cubicBezTo>
                <a:lnTo>
                  <a:pt x="577204" y="586414"/>
                </a:lnTo>
                <a:cubicBezTo>
                  <a:pt x="582810" y="586414"/>
                  <a:pt x="587349" y="581882"/>
                  <a:pt x="587349" y="576283"/>
                </a:cubicBezTo>
                <a:cubicBezTo>
                  <a:pt x="587349" y="568817"/>
                  <a:pt x="578361" y="563573"/>
                  <a:pt x="571775" y="567839"/>
                </a:cubicBezTo>
                <a:cubicBezTo>
                  <a:pt x="568927" y="569617"/>
                  <a:pt x="565546" y="569972"/>
                  <a:pt x="562431" y="568728"/>
                </a:cubicBezTo>
                <a:cubicBezTo>
                  <a:pt x="559405" y="567484"/>
                  <a:pt x="557180" y="564818"/>
                  <a:pt x="556379" y="561618"/>
                </a:cubicBezTo>
                <a:cubicBezTo>
                  <a:pt x="554243" y="552464"/>
                  <a:pt x="546145" y="545976"/>
                  <a:pt x="536712" y="545976"/>
                </a:cubicBezTo>
                <a:close/>
                <a:moveTo>
                  <a:pt x="70838" y="545976"/>
                </a:moveTo>
                <a:cubicBezTo>
                  <a:pt x="61405" y="545976"/>
                  <a:pt x="53396" y="552464"/>
                  <a:pt x="51260" y="561618"/>
                </a:cubicBezTo>
                <a:cubicBezTo>
                  <a:pt x="50459" y="564818"/>
                  <a:pt x="48234" y="567484"/>
                  <a:pt x="45119" y="568728"/>
                </a:cubicBezTo>
                <a:cubicBezTo>
                  <a:pt x="42093" y="569972"/>
                  <a:pt x="38623" y="569617"/>
                  <a:pt x="35864" y="567839"/>
                </a:cubicBezTo>
                <a:cubicBezTo>
                  <a:pt x="34173" y="566773"/>
                  <a:pt x="32304" y="566240"/>
                  <a:pt x="30346" y="566240"/>
                </a:cubicBezTo>
                <a:cubicBezTo>
                  <a:pt x="24829" y="566240"/>
                  <a:pt x="20290" y="570772"/>
                  <a:pt x="20290" y="576283"/>
                </a:cubicBezTo>
                <a:cubicBezTo>
                  <a:pt x="20290" y="581882"/>
                  <a:pt x="24829" y="586414"/>
                  <a:pt x="30346" y="586414"/>
                </a:cubicBezTo>
                <a:lnTo>
                  <a:pt x="111419" y="586414"/>
                </a:lnTo>
                <a:cubicBezTo>
                  <a:pt x="116937" y="586414"/>
                  <a:pt x="121475" y="581882"/>
                  <a:pt x="121475" y="576283"/>
                </a:cubicBezTo>
                <a:cubicBezTo>
                  <a:pt x="121475" y="568817"/>
                  <a:pt x="112487" y="563573"/>
                  <a:pt x="105902" y="567839"/>
                </a:cubicBezTo>
                <a:cubicBezTo>
                  <a:pt x="103143" y="569617"/>
                  <a:pt x="99672" y="569972"/>
                  <a:pt x="96557" y="568728"/>
                </a:cubicBezTo>
                <a:cubicBezTo>
                  <a:pt x="93531" y="567484"/>
                  <a:pt x="91307" y="564818"/>
                  <a:pt x="90506" y="561618"/>
                </a:cubicBezTo>
                <a:cubicBezTo>
                  <a:pt x="88370" y="552464"/>
                  <a:pt x="80361" y="545976"/>
                  <a:pt x="70838" y="545976"/>
                </a:cubicBezTo>
                <a:close/>
                <a:moveTo>
                  <a:pt x="296637" y="488198"/>
                </a:moveTo>
                <a:cubicBezTo>
                  <a:pt x="300206" y="484459"/>
                  <a:pt x="307254" y="484459"/>
                  <a:pt x="311001" y="488198"/>
                </a:cubicBezTo>
                <a:cubicBezTo>
                  <a:pt x="312875" y="490157"/>
                  <a:pt x="313945" y="492649"/>
                  <a:pt x="313945" y="495409"/>
                </a:cubicBezTo>
                <a:cubicBezTo>
                  <a:pt x="313945" y="498080"/>
                  <a:pt x="312875" y="500662"/>
                  <a:pt x="311001" y="502620"/>
                </a:cubicBezTo>
                <a:cubicBezTo>
                  <a:pt x="309038" y="504401"/>
                  <a:pt x="306451" y="505558"/>
                  <a:pt x="303775" y="505558"/>
                </a:cubicBezTo>
                <a:cubicBezTo>
                  <a:pt x="301098" y="505558"/>
                  <a:pt x="298511" y="504401"/>
                  <a:pt x="296637" y="502620"/>
                </a:cubicBezTo>
                <a:cubicBezTo>
                  <a:pt x="294764" y="500662"/>
                  <a:pt x="293693" y="498080"/>
                  <a:pt x="293693" y="495409"/>
                </a:cubicBezTo>
                <a:cubicBezTo>
                  <a:pt x="293693" y="492649"/>
                  <a:pt x="294764" y="490157"/>
                  <a:pt x="296637" y="488198"/>
                </a:cubicBezTo>
                <a:close/>
                <a:moveTo>
                  <a:pt x="506337" y="444863"/>
                </a:moveTo>
                <a:lnTo>
                  <a:pt x="506337" y="485297"/>
                </a:lnTo>
                <a:lnTo>
                  <a:pt x="526530" y="485297"/>
                </a:lnTo>
                <a:lnTo>
                  <a:pt x="526530" y="444863"/>
                </a:lnTo>
                <a:close/>
                <a:moveTo>
                  <a:pt x="80979" y="444863"/>
                </a:moveTo>
                <a:lnTo>
                  <a:pt x="80979" y="485297"/>
                </a:lnTo>
                <a:lnTo>
                  <a:pt x="101291" y="485297"/>
                </a:lnTo>
                <a:lnTo>
                  <a:pt x="101291" y="444863"/>
                </a:lnTo>
                <a:close/>
                <a:moveTo>
                  <a:pt x="496196" y="424690"/>
                </a:moveTo>
                <a:lnTo>
                  <a:pt x="536671" y="424690"/>
                </a:lnTo>
                <a:cubicBezTo>
                  <a:pt x="542275" y="424690"/>
                  <a:pt x="546812" y="429222"/>
                  <a:pt x="546812" y="434732"/>
                </a:cubicBezTo>
                <a:lnTo>
                  <a:pt x="546812" y="495427"/>
                </a:lnTo>
                <a:cubicBezTo>
                  <a:pt x="546812" y="501026"/>
                  <a:pt x="542275" y="505558"/>
                  <a:pt x="536671" y="505558"/>
                </a:cubicBezTo>
                <a:lnTo>
                  <a:pt x="496196" y="505558"/>
                </a:lnTo>
                <a:cubicBezTo>
                  <a:pt x="490592" y="505558"/>
                  <a:pt x="486055" y="501026"/>
                  <a:pt x="486055" y="495427"/>
                </a:cubicBezTo>
                <a:lnTo>
                  <a:pt x="486055" y="434732"/>
                </a:lnTo>
                <a:cubicBezTo>
                  <a:pt x="486055" y="429222"/>
                  <a:pt x="490592" y="424690"/>
                  <a:pt x="496196" y="424690"/>
                </a:cubicBezTo>
                <a:close/>
                <a:moveTo>
                  <a:pt x="212649" y="424690"/>
                </a:moveTo>
                <a:lnTo>
                  <a:pt x="394900" y="424690"/>
                </a:lnTo>
                <a:cubicBezTo>
                  <a:pt x="400507" y="424690"/>
                  <a:pt x="405045" y="429222"/>
                  <a:pt x="405045" y="434732"/>
                </a:cubicBezTo>
                <a:cubicBezTo>
                  <a:pt x="405045" y="440331"/>
                  <a:pt x="400507" y="444863"/>
                  <a:pt x="394900" y="444863"/>
                </a:cubicBezTo>
                <a:lnTo>
                  <a:pt x="364555" y="444863"/>
                </a:lnTo>
                <a:lnTo>
                  <a:pt x="364555" y="535861"/>
                </a:lnTo>
                <a:cubicBezTo>
                  <a:pt x="364555" y="541460"/>
                  <a:pt x="360016" y="545992"/>
                  <a:pt x="354410" y="545992"/>
                </a:cubicBezTo>
                <a:cubicBezTo>
                  <a:pt x="348804" y="545992"/>
                  <a:pt x="344265" y="541460"/>
                  <a:pt x="344265" y="535861"/>
                </a:cubicBezTo>
                <a:lnTo>
                  <a:pt x="344265" y="444863"/>
                </a:lnTo>
                <a:lnTo>
                  <a:pt x="263284" y="444863"/>
                </a:lnTo>
                <a:lnTo>
                  <a:pt x="263284" y="535861"/>
                </a:lnTo>
                <a:cubicBezTo>
                  <a:pt x="263284" y="541460"/>
                  <a:pt x="258746" y="545992"/>
                  <a:pt x="253140" y="545992"/>
                </a:cubicBezTo>
                <a:cubicBezTo>
                  <a:pt x="247622" y="545992"/>
                  <a:pt x="243084" y="541460"/>
                  <a:pt x="243084" y="535861"/>
                </a:cubicBezTo>
                <a:lnTo>
                  <a:pt x="243084" y="444863"/>
                </a:lnTo>
                <a:lnTo>
                  <a:pt x="212649" y="444863"/>
                </a:lnTo>
                <a:cubicBezTo>
                  <a:pt x="207043" y="444863"/>
                  <a:pt x="202593" y="440331"/>
                  <a:pt x="202593" y="434732"/>
                </a:cubicBezTo>
                <a:cubicBezTo>
                  <a:pt x="202593" y="429222"/>
                  <a:pt x="207043" y="424690"/>
                  <a:pt x="212649" y="424690"/>
                </a:cubicBezTo>
                <a:close/>
                <a:moveTo>
                  <a:pt x="70824" y="424690"/>
                </a:moveTo>
                <a:lnTo>
                  <a:pt x="111447" y="424690"/>
                </a:lnTo>
                <a:cubicBezTo>
                  <a:pt x="116970" y="424690"/>
                  <a:pt x="121514" y="429222"/>
                  <a:pt x="121514" y="434732"/>
                </a:cubicBezTo>
                <a:lnTo>
                  <a:pt x="121514" y="495427"/>
                </a:lnTo>
                <a:cubicBezTo>
                  <a:pt x="121514" y="501026"/>
                  <a:pt x="116970" y="505558"/>
                  <a:pt x="111447" y="505558"/>
                </a:cubicBezTo>
                <a:lnTo>
                  <a:pt x="70824" y="505558"/>
                </a:lnTo>
                <a:cubicBezTo>
                  <a:pt x="65300" y="505558"/>
                  <a:pt x="60757" y="501026"/>
                  <a:pt x="60757" y="495427"/>
                </a:cubicBezTo>
                <a:lnTo>
                  <a:pt x="60757" y="434732"/>
                </a:lnTo>
                <a:cubicBezTo>
                  <a:pt x="60757" y="429222"/>
                  <a:pt x="65300" y="424690"/>
                  <a:pt x="70824" y="424690"/>
                </a:cubicBezTo>
                <a:close/>
                <a:moveTo>
                  <a:pt x="506337" y="323521"/>
                </a:moveTo>
                <a:lnTo>
                  <a:pt x="506337" y="363981"/>
                </a:lnTo>
                <a:lnTo>
                  <a:pt x="526530" y="363981"/>
                </a:lnTo>
                <a:lnTo>
                  <a:pt x="526530" y="323521"/>
                </a:lnTo>
                <a:close/>
                <a:moveTo>
                  <a:pt x="344253" y="323521"/>
                </a:moveTo>
                <a:lnTo>
                  <a:pt x="344253" y="363981"/>
                </a:lnTo>
                <a:lnTo>
                  <a:pt x="364558" y="363981"/>
                </a:lnTo>
                <a:lnTo>
                  <a:pt x="364558" y="323521"/>
                </a:lnTo>
                <a:close/>
                <a:moveTo>
                  <a:pt x="243057" y="323521"/>
                </a:moveTo>
                <a:lnTo>
                  <a:pt x="243057" y="363981"/>
                </a:lnTo>
                <a:lnTo>
                  <a:pt x="263250" y="363981"/>
                </a:lnTo>
                <a:lnTo>
                  <a:pt x="263250" y="323521"/>
                </a:lnTo>
                <a:close/>
                <a:moveTo>
                  <a:pt x="80979" y="323521"/>
                </a:moveTo>
                <a:lnTo>
                  <a:pt x="80979" y="363981"/>
                </a:lnTo>
                <a:lnTo>
                  <a:pt x="101291" y="363981"/>
                </a:lnTo>
                <a:lnTo>
                  <a:pt x="101291" y="323521"/>
                </a:lnTo>
                <a:close/>
                <a:moveTo>
                  <a:pt x="496196" y="303247"/>
                </a:moveTo>
                <a:lnTo>
                  <a:pt x="536671" y="303247"/>
                </a:lnTo>
                <a:cubicBezTo>
                  <a:pt x="542275" y="303247"/>
                  <a:pt x="546812" y="307782"/>
                  <a:pt x="546812" y="313384"/>
                </a:cubicBezTo>
                <a:lnTo>
                  <a:pt x="546812" y="374119"/>
                </a:lnTo>
                <a:cubicBezTo>
                  <a:pt x="546812" y="379721"/>
                  <a:pt x="542275" y="384256"/>
                  <a:pt x="536671" y="384256"/>
                </a:cubicBezTo>
                <a:lnTo>
                  <a:pt x="496196" y="384256"/>
                </a:lnTo>
                <a:cubicBezTo>
                  <a:pt x="490592" y="384256"/>
                  <a:pt x="486055" y="379721"/>
                  <a:pt x="486055" y="374119"/>
                </a:cubicBezTo>
                <a:lnTo>
                  <a:pt x="486055" y="313384"/>
                </a:lnTo>
                <a:cubicBezTo>
                  <a:pt x="486055" y="307782"/>
                  <a:pt x="490592" y="303247"/>
                  <a:pt x="496196" y="303247"/>
                </a:cubicBezTo>
                <a:close/>
                <a:moveTo>
                  <a:pt x="334189" y="303247"/>
                </a:moveTo>
                <a:lnTo>
                  <a:pt x="374711" y="303247"/>
                </a:lnTo>
                <a:cubicBezTo>
                  <a:pt x="380321" y="303247"/>
                  <a:pt x="384863" y="307782"/>
                  <a:pt x="384863" y="313384"/>
                </a:cubicBezTo>
                <a:lnTo>
                  <a:pt x="384863" y="374119"/>
                </a:lnTo>
                <a:cubicBezTo>
                  <a:pt x="384863" y="379721"/>
                  <a:pt x="380321" y="384256"/>
                  <a:pt x="374711" y="384256"/>
                </a:cubicBezTo>
                <a:lnTo>
                  <a:pt x="334189" y="384256"/>
                </a:lnTo>
                <a:cubicBezTo>
                  <a:pt x="328578" y="384256"/>
                  <a:pt x="324036" y="379721"/>
                  <a:pt x="324036" y="374119"/>
                </a:cubicBezTo>
                <a:lnTo>
                  <a:pt x="324036" y="313384"/>
                </a:lnTo>
                <a:cubicBezTo>
                  <a:pt x="324036" y="307782"/>
                  <a:pt x="328578" y="303247"/>
                  <a:pt x="334189" y="303247"/>
                </a:cubicBezTo>
                <a:close/>
                <a:moveTo>
                  <a:pt x="232916" y="303247"/>
                </a:moveTo>
                <a:lnTo>
                  <a:pt x="273391" y="303247"/>
                </a:lnTo>
                <a:cubicBezTo>
                  <a:pt x="278995" y="303247"/>
                  <a:pt x="283532" y="307782"/>
                  <a:pt x="283532" y="313384"/>
                </a:cubicBezTo>
                <a:lnTo>
                  <a:pt x="283532" y="374119"/>
                </a:lnTo>
                <a:cubicBezTo>
                  <a:pt x="283532" y="379721"/>
                  <a:pt x="278995" y="384256"/>
                  <a:pt x="273391" y="384256"/>
                </a:cubicBezTo>
                <a:lnTo>
                  <a:pt x="232916" y="384256"/>
                </a:lnTo>
                <a:cubicBezTo>
                  <a:pt x="227312" y="384256"/>
                  <a:pt x="222775" y="379721"/>
                  <a:pt x="222775" y="374119"/>
                </a:cubicBezTo>
                <a:lnTo>
                  <a:pt x="222775" y="313384"/>
                </a:lnTo>
                <a:cubicBezTo>
                  <a:pt x="222775" y="307782"/>
                  <a:pt x="227312" y="303247"/>
                  <a:pt x="232916" y="303247"/>
                </a:cubicBezTo>
                <a:close/>
                <a:moveTo>
                  <a:pt x="70824" y="303247"/>
                </a:moveTo>
                <a:lnTo>
                  <a:pt x="111447" y="303247"/>
                </a:lnTo>
                <a:cubicBezTo>
                  <a:pt x="116970" y="303247"/>
                  <a:pt x="121514" y="307782"/>
                  <a:pt x="121514" y="313384"/>
                </a:cubicBezTo>
                <a:lnTo>
                  <a:pt x="121514" y="374119"/>
                </a:lnTo>
                <a:cubicBezTo>
                  <a:pt x="121514" y="379721"/>
                  <a:pt x="116970" y="384256"/>
                  <a:pt x="111447" y="384256"/>
                </a:cubicBezTo>
                <a:lnTo>
                  <a:pt x="70824" y="384256"/>
                </a:lnTo>
                <a:cubicBezTo>
                  <a:pt x="65300" y="384256"/>
                  <a:pt x="60757" y="379721"/>
                  <a:pt x="60757" y="374119"/>
                </a:cubicBezTo>
                <a:lnTo>
                  <a:pt x="60757" y="313384"/>
                </a:lnTo>
                <a:cubicBezTo>
                  <a:pt x="60757" y="307782"/>
                  <a:pt x="65300" y="303247"/>
                  <a:pt x="70824" y="303247"/>
                </a:cubicBezTo>
                <a:close/>
                <a:moveTo>
                  <a:pt x="597494" y="222379"/>
                </a:moveTo>
                <a:cubicBezTo>
                  <a:pt x="603101" y="222379"/>
                  <a:pt x="607639" y="226912"/>
                  <a:pt x="607639" y="232511"/>
                </a:cubicBezTo>
                <a:lnTo>
                  <a:pt x="607639" y="576283"/>
                </a:lnTo>
                <a:cubicBezTo>
                  <a:pt x="607639" y="593080"/>
                  <a:pt x="594023" y="606678"/>
                  <a:pt x="577204" y="606678"/>
                </a:cubicBezTo>
                <a:lnTo>
                  <a:pt x="496220" y="606678"/>
                </a:lnTo>
                <a:cubicBezTo>
                  <a:pt x="479489" y="606678"/>
                  <a:pt x="465873" y="593080"/>
                  <a:pt x="465873" y="576283"/>
                </a:cubicBezTo>
                <a:cubicBezTo>
                  <a:pt x="465873" y="559574"/>
                  <a:pt x="479489" y="545976"/>
                  <a:pt x="496220" y="545976"/>
                </a:cubicBezTo>
                <a:cubicBezTo>
                  <a:pt x="498000" y="545976"/>
                  <a:pt x="499691" y="546154"/>
                  <a:pt x="501470" y="546420"/>
                </a:cubicBezTo>
                <a:cubicBezTo>
                  <a:pt x="508412" y="533889"/>
                  <a:pt x="521761" y="525712"/>
                  <a:pt x="536712" y="525712"/>
                </a:cubicBezTo>
                <a:cubicBezTo>
                  <a:pt x="551752" y="525712"/>
                  <a:pt x="565012" y="533889"/>
                  <a:pt x="572042" y="546420"/>
                </a:cubicBezTo>
                <a:cubicBezTo>
                  <a:pt x="573733" y="546154"/>
                  <a:pt x="575513" y="545976"/>
                  <a:pt x="577204" y="545976"/>
                </a:cubicBezTo>
                <a:cubicBezTo>
                  <a:pt x="580763" y="545976"/>
                  <a:pt x="584145" y="546687"/>
                  <a:pt x="587349" y="547842"/>
                </a:cubicBezTo>
                <a:lnTo>
                  <a:pt x="587349" y="262817"/>
                </a:lnTo>
                <a:lnTo>
                  <a:pt x="476018" y="262817"/>
                </a:lnTo>
                <a:cubicBezTo>
                  <a:pt x="470412" y="262817"/>
                  <a:pt x="465873" y="258285"/>
                  <a:pt x="465873" y="252686"/>
                </a:cubicBezTo>
                <a:cubicBezTo>
                  <a:pt x="465873" y="247175"/>
                  <a:pt x="470412" y="242643"/>
                  <a:pt x="476018" y="242643"/>
                </a:cubicBezTo>
                <a:lnTo>
                  <a:pt x="587349" y="242643"/>
                </a:lnTo>
                <a:lnTo>
                  <a:pt x="587349" y="232511"/>
                </a:lnTo>
                <a:cubicBezTo>
                  <a:pt x="587349" y="226912"/>
                  <a:pt x="591887" y="222379"/>
                  <a:pt x="597494" y="222379"/>
                </a:cubicBezTo>
                <a:close/>
                <a:moveTo>
                  <a:pt x="10145" y="222379"/>
                </a:moveTo>
                <a:cubicBezTo>
                  <a:pt x="15752" y="222379"/>
                  <a:pt x="20290" y="226912"/>
                  <a:pt x="20290" y="232511"/>
                </a:cubicBezTo>
                <a:lnTo>
                  <a:pt x="20290" y="242643"/>
                </a:lnTo>
                <a:lnTo>
                  <a:pt x="131621" y="242643"/>
                </a:lnTo>
                <a:cubicBezTo>
                  <a:pt x="137227" y="242643"/>
                  <a:pt x="141766" y="247175"/>
                  <a:pt x="141766" y="252686"/>
                </a:cubicBezTo>
                <a:cubicBezTo>
                  <a:pt x="141766" y="258285"/>
                  <a:pt x="137227" y="262817"/>
                  <a:pt x="131621" y="262817"/>
                </a:cubicBezTo>
                <a:lnTo>
                  <a:pt x="20290" y="262817"/>
                </a:lnTo>
                <a:lnTo>
                  <a:pt x="20290" y="547842"/>
                </a:lnTo>
                <a:cubicBezTo>
                  <a:pt x="23405" y="546687"/>
                  <a:pt x="26787" y="545976"/>
                  <a:pt x="30346" y="545976"/>
                </a:cubicBezTo>
                <a:cubicBezTo>
                  <a:pt x="32126" y="545976"/>
                  <a:pt x="33906" y="546154"/>
                  <a:pt x="35597" y="546420"/>
                </a:cubicBezTo>
                <a:cubicBezTo>
                  <a:pt x="42538" y="533889"/>
                  <a:pt x="55887" y="525712"/>
                  <a:pt x="70838" y="525712"/>
                </a:cubicBezTo>
                <a:cubicBezTo>
                  <a:pt x="85878" y="525712"/>
                  <a:pt x="99227" y="533889"/>
                  <a:pt x="106169" y="546420"/>
                </a:cubicBezTo>
                <a:cubicBezTo>
                  <a:pt x="107859" y="546154"/>
                  <a:pt x="109639" y="545976"/>
                  <a:pt x="111419" y="545976"/>
                </a:cubicBezTo>
                <a:cubicBezTo>
                  <a:pt x="128150" y="545976"/>
                  <a:pt x="141766" y="559574"/>
                  <a:pt x="141766" y="576283"/>
                </a:cubicBezTo>
                <a:cubicBezTo>
                  <a:pt x="141766" y="593080"/>
                  <a:pt x="128150" y="606678"/>
                  <a:pt x="111419" y="606678"/>
                </a:cubicBezTo>
                <a:lnTo>
                  <a:pt x="30346" y="606678"/>
                </a:lnTo>
                <a:cubicBezTo>
                  <a:pt x="13616" y="606678"/>
                  <a:pt x="0" y="593080"/>
                  <a:pt x="0" y="576283"/>
                </a:cubicBezTo>
                <a:lnTo>
                  <a:pt x="0" y="232511"/>
                </a:lnTo>
                <a:cubicBezTo>
                  <a:pt x="0" y="226912"/>
                  <a:pt x="4538" y="222379"/>
                  <a:pt x="10145" y="222379"/>
                </a:cubicBezTo>
                <a:close/>
                <a:moveTo>
                  <a:pt x="172144" y="131420"/>
                </a:moveTo>
                <a:cubicBezTo>
                  <a:pt x="177740" y="131420"/>
                  <a:pt x="182270" y="135952"/>
                  <a:pt x="182270" y="141551"/>
                </a:cubicBezTo>
                <a:lnTo>
                  <a:pt x="182270" y="535861"/>
                </a:lnTo>
                <a:cubicBezTo>
                  <a:pt x="182270" y="541460"/>
                  <a:pt x="177740" y="545992"/>
                  <a:pt x="172144" y="545992"/>
                </a:cubicBezTo>
                <a:cubicBezTo>
                  <a:pt x="166548" y="545992"/>
                  <a:pt x="162018" y="541460"/>
                  <a:pt x="162018" y="535861"/>
                </a:cubicBezTo>
                <a:lnTo>
                  <a:pt x="162018" y="141551"/>
                </a:lnTo>
                <a:cubicBezTo>
                  <a:pt x="162018" y="135952"/>
                  <a:pt x="166548" y="131420"/>
                  <a:pt x="172144" y="131420"/>
                </a:cubicBezTo>
                <a:close/>
                <a:moveTo>
                  <a:pt x="435415" y="121258"/>
                </a:moveTo>
                <a:cubicBezTo>
                  <a:pt x="441016" y="121258"/>
                  <a:pt x="445550" y="125790"/>
                  <a:pt x="445550" y="131390"/>
                </a:cubicBezTo>
                <a:lnTo>
                  <a:pt x="445550" y="535859"/>
                </a:lnTo>
                <a:cubicBezTo>
                  <a:pt x="445550" y="541459"/>
                  <a:pt x="441016" y="545991"/>
                  <a:pt x="435415" y="545991"/>
                </a:cubicBezTo>
                <a:cubicBezTo>
                  <a:pt x="429903" y="545991"/>
                  <a:pt x="425368" y="541459"/>
                  <a:pt x="425368" y="535859"/>
                </a:cubicBezTo>
                <a:lnTo>
                  <a:pt x="425368" y="131390"/>
                </a:lnTo>
                <a:cubicBezTo>
                  <a:pt x="425368" y="125790"/>
                  <a:pt x="429903" y="121258"/>
                  <a:pt x="435415" y="121258"/>
                </a:cubicBezTo>
                <a:close/>
                <a:moveTo>
                  <a:pt x="293734" y="121258"/>
                </a:moveTo>
                <a:cubicBezTo>
                  <a:pt x="299244" y="121258"/>
                  <a:pt x="303776" y="125789"/>
                  <a:pt x="303776" y="131387"/>
                </a:cubicBezTo>
                <a:lnTo>
                  <a:pt x="303776" y="161686"/>
                </a:lnTo>
                <a:lnTo>
                  <a:pt x="313907" y="161686"/>
                </a:lnTo>
                <a:cubicBezTo>
                  <a:pt x="319505" y="161686"/>
                  <a:pt x="324037" y="166217"/>
                  <a:pt x="324037" y="171815"/>
                </a:cubicBezTo>
                <a:cubicBezTo>
                  <a:pt x="324037" y="177412"/>
                  <a:pt x="319505" y="181944"/>
                  <a:pt x="313907" y="181944"/>
                </a:cubicBezTo>
                <a:lnTo>
                  <a:pt x="293734" y="181944"/>
                </a:lnTo>
                <a:cubicBezTo>
                  <a:pt x="288135" y="181944"/>
                  <a:pt x="283603" y="177412"/>
                  <a:pt x="283603" y="171815"/>
                </a:cubicBezTo>
                <a:lnTo>
                  <a:pt x="283603" y="131387"/>
                </a:lnTo>
                <a:cubicBezTo>
                  <a:pt x="283603" y="125789"/>
                  <a:pt x="288135" y="121258"/>
                  <a:pt x="293734" y="121258"/>
                </a:cubicBezTo>
                <a:close/>
                <a:moveTo>
                  <a:pt x="303775" y="101092"/>
                </a:moveTo>
                <a:cubicBezTo>
                  <a:pt x="270307" y="101092"/>
                  <a:pt x="243070" y="128294"/>
                  <a:pt x="243070" y="161718"/>
                </a:cubicBezTo>
                <a:cubicBezTo>
                  <a:pt x="243070" y="195231"/>
                  <a:pt x="270307" y="222433"/>
                  <a:pt x="303775" y="222433"/>
                </a:cubicBezTo>
                <a:cubicBezTo>
                  <a:pt x="337332" y="222433"/>
                  <a:pt x="364570" y="195231"/>
                  <a:pt x="364570" y="161718"/>
                </a:cubicBezTo>
                <a:cubicBezTo>
                  <a:pt x="364570" y="128294"/>
                  <a:pt x="337332" y="101092"/>
                  <a:pt x="303775" y="101092"/>
                </a:cubicBezTo>
                <a:close/>
                <a:moveTo>
                  <a:pt x="303775" y="80824"/>
                </a:moveTo>
                <a:cubicBezTo>
                  <a:pt x="348459" y="80824"/>
                  <a:pt x="384864" y="117182"/>
                  <a:pt x="384864" y="161718"/>
                </a:cubicBezTo>
                <a:cubicBezTo>
                  <a:pt x="384864" y="206343"/>
                  <a:pt x="348459" y="242701"/>
                  <a:pt x="303775" y="242701"/>
                </a:cubicBezTo>
                <a:cubicBezTo>
                  <a:pt x="259092" y="242701"/>
                  <a:pt x="222775" y="206343"/>
                  <a:pt x="222775" y="161718"/>
                </a:cubicBezTo>
                <a:cubicBezTo>
                  <a:pt x="222775" y="117182"/>
                  <a:pt x="259092" y="80824"/>
                  <a:pt x="303775" y="80824"/>
                </a:cubicBezTo>
                <a:close/>
                <a:moveTo>
                  <a:pt x="298613" y="1399"/>
                </a:moveTo>
                <a:cubicBezTo>
                  <a:pt x="301818" y="-467"/>
                  <a:pt x="305823" y="-467"/>
                  <a:pt x="309027" y="1399"/>
                </a:cubicBezTo>
                <a:lnTo>
                  <a:pt x="460966" y="92389"/>
                </a:lnTo>
                <a:cubicBezTo>
                  <a:pt x="465683" y="95322"/>
                  <a:pt x="467285" y="101453"/>
                  <a:pt x="464437" y="106251"/>
                </a:cubicBezTo>
                <a:cubicBezTo>
                  <a:pt x="462479" y="109450"/>
                  <a:pt x="459185" y="111227"/>
                  <a:pt x="455714" y="111227"/>
                </a:cubicBezTo>
                <a:cubicBezTo>
                  <a:pt x="453934" y="111227"/>
                  <a:pt x="452154" y="110694"/>
                  <a:pt x="450463" y="109717"/>
                </a:cubicBezTo>
                <a:lnTo>
                  <a:pt x="303776" y="21836"/>
                </a:lnTo>
                <a:lnTo>
                  <a:pt x="157088" y="109717"/>
                </a:lnTo>
                <a:cubicBezTo>
                  <a:pt x="152282" y="112649"/>
                  <a:pt x="146051" y="111049"/>
                  <a:pt x="143203" y="106251"/>
                </a:cubicBezTo>
                <a:cubicBezTo>
                  <a:pt x="140355" y="101453"/>
                  <a:pt x="141868" y="95322"/>
                  <a:pt x="146674" y="9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politician_89888"/>
          <p:cNvSpPr>
            <a:spLocks noChangeAspect="1"/>
          </p:cNvSpPr>
          <p:nvPr/>
        </p:nvSpPr>
        <p:spPr>
          <a:xfrm>
            <a:off x="2158445" y="4564979"/>
            <a:ext cx="439483" cy="504000"/>
          </a:xfrm>
          <a:custGeom>
            <a:avLst/>
            <a:gdLst>
              <a:gd name="T0" fmla="*/ 2420 w 4858"/>
              <a:gd name="T1" fmla="*/ 3345 h 5579"/>
              <a:gd name="T2" fmla="*/ 583 w 4858"/>
              <a:gd name="T3" fmla="*/ 3345 h 5579"/>
              <a:gd name="T4" fmla="*/ 2023 w 4858"/>
              <a:gd name="T5" fmla="*/ 4883 h 5579"/>
              <a:gd name="T6" fmla="*/ 2023 w 4858"/>
              <a:gd name="T7" fmla="*/ 5150 h 5579"/>
              <a:gd name="T8" fmla="*/ 35 w 4858"/>
              <a:gd name="T9" fmla="*/ 5102 h 5579"/>
              <a:gd name="T10" fmla="*/ 321 w 4858"/>
              <a:gd name="T11" fmla="*/ 3296 h 5579"/>
              <a:gd name="T12" fmla="*/ 2683 w 4858"/>
              <a:gd name="T13" fmla="*/ 3296 h 5579"/>
              <a:gd name="T14" fmla="*/ 2735 w 4858"/>
              <a:gd name="T15" fmla="*/ 4312 h 5579"/>
              <a:gd name="T16" fmla="*/ 4858 w 4858"/>
              <a:gd name="T17" fmla="*/ 3172 h 5579"/>
              <a:gd name="T18" fmla="*/ 4729 w 4858"/>
              <a:gd name="T19" fmla="*/ 4179 h 5579"/>
              <a:gd name="T20" fmla="*/ 3498 w 4858"/>
              <a:gd name="T21" fmla="*/ 4845 h 5579"/>
              <a:gd name="T22" fmla="*/ 4009 w 4858"/>
              <a:gd name="T23" fmla="*/ 4979 h 5579"/>
              <a:gd name="T24" fmla="*/ 3363 w 4858"/>
              <a:gd name="T25" fmla="*/ 5112 h 5579"/>
              <a:gd name="T26" fmla="*/ 3363 w 4858"/>
              <a:gd name="T27" fmla="*/ 5112 h 5579"/>
              <a:gd name="T28" fmla="*/ 2717 w 4858"/>
              <a:gd name="T29" fmla="*/ 4979 h 5579"/>
              <a:gd name="T30" fmla="*/ 3231 w 4858"/>
              <a:gd name="T31" fmla="*/ 4845 h 5579"/>
              <a:gd name="T32" fmla="*/ 3363 w 4858"/>
              <a:gd name="T33" fmla="*/ 3032 h 5579"/>
              <a:gd name="T34" fmla="*/ 4858 w 4858"/>
              <a:gd name="T35" fmla="*/ 3172 h 5579"/>
              <a:gd name="T36" fmla="*/ 3498 w 4858"/>
              <a:gd name="T37" fmla="*/ 3299 h 5579"/>
              <a:gd name="T38" fmla="*/ 4591 w 4858"/>
              <a:gd name="T39" fmla="*/ 3912 h 5579"/>
              <a:gd name="T40" fmla="*/ 838 w 4858"/>
              <a:gd name="T41" fmla="*/ 1837 h 5579"/>
              <a:gd name="T42" fmla="*/ 1274 w 4858"/>
              <a:gd name="T43" fmla="*/ 22 h 5579"/>
              <a:gd name="T44" fmla="*/ 1510 w 4858"/>
              <a:gd name="T45" fmla="*/ 0 h 5579"/>
              <a:gd name="T46" fmla="*/ 1870 w 4858"/>
              <a:gd name="T47" fmla="*/ 68 h 5579"/>
              <a:gd name="T48" fmla="*/ 2157 w 4858"/>
              <a:gd name="T49" fmla="*/ 1837 h 5579"/>
              <a:gd name="T50" fmla="*/ 838 w 4858"/>
              <a:gd name="T51" fmla="*/ 1837 h 5579"/>
              <a:gd name="T52" fmla="*/ 2025 w 4858"/>
              <a:gd name="T53" fmla="*/ 1189 h 5579"/>
              <a:gd name="T54" fmla="*/ 1375 w 4858"/>
              <a:gd name="T55" fmla="*/ 1010 h 5579"/>
              <a:gd name="T56" fmla="*/ 812 w 4858"/>
              <a:gd name="T57" fmla="*/ 1188 h 5579"/>
              <a:gd name="T58" fmla="*/ 1497 w 4858"/>
              <a:gd name="T59" fmla="*/ 1853 h 5579"/>
              <a:gd name="T60" fmla="*/ 2186 w 4858"/>
              <a:gd name="T61" fmla="*/ 1175 h 5579"/>
              <a:gd name="T62" fmla="*/ 1605 w 4858"/>
              <a:gd name="T63" fmla="*/ 766 h 5579"/>
              <a:gd name="T64" fmla="*/ 1779 w 4858"/>
              <a:gd name="T65" fmla="*/ 317 h 5579"/>
              <a:gd name="T66" fmla="*/ 794 w 4858"/>
              <a:gd name="T67" fmla="*/ 921 h 5579"/>
              <a:gd name="T68" fmla="*/ 1519 w 4858"/>
              <a:gd name="T69" fmla="*/ 260 h 5579"/>
              <a:gd name="T70" fmla="*/ 795 w 4858"/>
              <a:gd name="T71" fmla="*/ 906 h 5579"/>
              <a:gd name="T72" fmla="*/ 1365 w 4858"/>
              <a:gd name="T73" fmla="*/ 3933 h 5579"/>
              <a:gd name="T74" fmla="*/ 1631 w 4858"/>
              <a:gd name="T75" fmla="*/ 3933 h 5579"/>
              <a:gd name="T76" fmla="*/ 1498 w 4858"/>
              <a:gd name="T77" fmla="*/ 2898 h 5579"/>
              <a:gd name="T78" fmla="*/ 4169 w 4858"/>
              <a:gd name="T79" fmla="*/ 5312 h 5579"/>
              <a:gd name="T80" fmla="*/ 2424 w 4858"/>
              <a:gd name="T81" fmla="*/ 5445 h 5579"/>
              <a:gd name="T82" fmla="*/ 4169 w 4858"/>
              <a:gd name="T83" fmla="*/ 5579 h 5579"/>
              <a:gd name="T84" fmla="*/ 4169 w 4858"/>
              <a:gd name="T85" fmla="*/ 5312 h 5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858" h="5579">
                <a:moveTo>
                  <a:pt x="2580" y="4205"/>
                </a:moveTo>
                <a:lnTo>
                  <a:pt x="2420" y="3345"/>
                </a:lnTo>
                <a:cubicBezTo>
                  <a:pt x="2338" y="2900"/>
                  <a:pt x="1900" y="2701"/>
                  <a:pt x="1502" y="2701"/>
                </a:cubicBezTo>
                <a:cubicBezTo>
                  <a:pt x="1104" y="2701"/>
                  <a:pt x="666" y="2900"/>
                  <a:pt x="583" y="3345"/>
                </a:cubicBezTo>
                <a:lnTo>
                  <a:pt x="298" y="4883"/>
                </a:lnTo>
                <a:lnTo>
                  <a:pt x="2023" y="4883"/>
                </a:lnTo>
                <a:cubicBezTo>
                  <a:pt x="2097" y="4883"/>
                  <a:pt x="2156" y="4943"/>
                  <a:pt x="2156" y="5017"/>
                </a:cubicBezTo>
                <a:cubicBezTo>
                  <a:pt x="2156" y="5090"/>
                  <a:pt x="2097" y="5150"/>
                  <a:pt x="2023" y="5150"/>
                </a:cubicBezTo>
                <a:lnTo>
                  <a:pt x="138" y="5150"/>
                </a:lnTo>
                <a:cubicBezTo>
                  <a:pt x="98" y="5150"/>
                  <a:pt x="61" y="5132"/>
                  <a:pt x="35" y="5102"/>
                </a:cubicBezTo>
                <a:cubicBezTo>
                  <a:pt x="10" y="5072"/>
                  <a:pt x="0" y="5031"/>
                  <a:pt x="7" y="4992"/>
                </a:cubicBezTo>
                <a:lnTo>
                  <a:pt x="321" y="3296"/>
                </a:lnTo>
                <a:cubicBezTo>
                  <a:pt x="431" y="2700"/>
                  <a:pt x="994" y="2434"/>
                  <a:pt x="1502" y="2434"/>
                </a:cubicBezTo>
                <a:cubicBezTo>
                  <a:pt x="2010" y="2434"/>
                  <a:pt x="2572" y="2700"/>
                  <a:pt x="2683" y="3296"/>
                </a:cubicBezTo>
                <a:lnTo>
                  <a:pt x="2842" y="4156"/>
                </a:lnTo>
                <a:cubicBezTo>
                  <a:pt x="2855" y="4229"/>
                  <a:pt x="2808" y="4298"/>
                  <a:pt x="2735" y="4312"/>
                </a:cubicBezTo>
                <a:cubicBezTo>
                  <a:pt x="2663" y="4325"/>
                  <a:pt x="2593" y="4277"/>
                  <a:pt x="2580" y="4205"/>
                </a:cubicBezTo>
                <a:close/>
                <a:moveTo>
                  <a:pt x="4858" y="3172"/>
                </a:moveTo>
                <a:lnTo>
                  <a:pt x="4858" y="4046"/>
                </a:lnTo>
                <a:cubicBezTo>
                  <a:pt x="4858" y="4120"/>
                  <a:pt x="4803" y="4179"/>
                  <a:pt x="4729" y="4179"/>
                </a:cubicBezTo>
                <a:lnTo>
                  <a:pt x="3498" y="4179"/>
                </a:lnTo>
                <a:lnTo>
                  <a:pt x="3498" y="4845"/>
                </a:lnTo>
                <a:lnTo>
                  <a:pt x="3876" y="4845"/>
                </a:lnTo>
                <a:cubicBezTo>
                  <a:pt x="3950" y="4845"/>
                  <a:pt x="4009" y="4905"/>
                  <a:pt x="4009" y="4979"/>
                </a:cubicBezTo>
                <a:cubicBezTo>
                  <a:pt x="4009" y="5052"/>
                  <a:pt x="3950" y="5112"/>
                  <a:pt x="3876" y="5112"/>
                </a:cubicBezTo>
                <a:lnTo>
                  <a:pt x="3363" y="5112"/>
                </a:lnTo>
                <a:lnTo>
                  <a:pt x="3363" y="5112"/>
                </a:lnTo>
                <a:lnTo>
                  <a:pt x="3363" y="5112"/>
                </a:lnTo>
                <a:lnTo>
                  <a:pt x="2850" y="5112"/>
                </a:lnTo>
                <a:cubicBezTo>
                  <a:pt x="2777" y="5112"/>
                  <a:pt x="2717" y="5052"/>
                  <a:pt x="2717" y="4979"/>
                </a:cubicBezTo>
                <a:cubicBezTo>
                  <a:pt x="2717" y="4905"/>
                  <a:pt x="2777" y="4845"/>
                  <a:pt x="2850" y="4845"/>
                </a:cubicBezTo>
                <a:lnTo>
                  <a:pt x="3231" y="4845"/>
                </a:lnTo>
                <a:lnTo>
                  <a:pt x="3231" y="3172"/>
                </a:lnTo>
                <a:cubicBezTo>
                  <a:pt x="3231" y="3098"/>
                  <a:pt x="3290" y="3032"/>
                  <a:pt x="3363" y="3032"/>
                </a:cubicBezTo>
                <a:lnTo>
                  <a:pt x="4729" y="3032"/>
                </a:lnTo>
                <a:cubicBezTo>
                  <a:pt x="4803" y="3032"/>
                  <a:pt x="4858" y="3098"/>
                  <a:pt x="4858" y="3172"/>
                </a:cubicBezTo>
                <a:close/>
                <a:moveTo>
                  <a:pt x="4591" y="3299"/>
                </a:moveTo>
                <a:lnTo>
                  <a:pt x="3498" y="3299"/>
                </a:lnTo>
                <a:lnTo>
                  <a:pt x="3498" y="3912"/>
                </a:lnTo>
                <a:lnTo>
                  <a:pt x="4591" y="3912"/>
                </a:lnTo>
                <a:lnTo>
                  <a:pt x="4591" y="3299"/>
                </a:lnTo>
                <a:close/>
                <a:moveTo>
                  <a:pt x="838" y="1837"/>
                </a:moveTo>
                <a:cubicBezTo>
                  <a:pt x="687" y="1679"/>
                  <a:pt x="510" y="1388"/>
                  <a:pt x="528" y="896"/>
                </a:cubicBezTo>
                <a:cubicBezTo>
                  <a:pt x="547" y="394"/>
                  <a:pt x="897" y="110"/>
                  <a:pt x="1274" y="22"/>
                </a:cubicBezTo>
                <a:cubicBezTo>
                  <a:pt x="1297" y="16"/>
                  <a:pt x="1328" y="11"/>
                  <a:pt x="1360" y="7"/>
                </a:cubicBezTo>
                <a:cubicBezTo>
                  <a:pt x="1397" y="2"/>
                  <a:pt x="1456" y="0"/>
                  <a:pt x="1510" y="0"/>
                </a:cubicBezTo>
                <a:cubicBezTo>
                  <a:pt x="1556" y="0"/>
                  <a:pt x="1702" y="17"/>
                  <a:pt x="1706" y="18"/>
                </a:cubicBezTo>
                <a:cubicBezTo>
                  <a:pt x="1761" y="30"/>
                  <a:pt x="1816" y="47"/>
                  <a:pt x="1870" y="68"/>
                </a:cubicBezTo>
                <a:cubicBezTo>
                  <a:pt x="2186" y="190"/>
                  <a:pt x="2450" y="461"/>
                  <a:pt x="2467" y="896"/>
                </a:cubicBezTo>
                <a:cubicBezTo>
                  <a:pt x="2485" y="1388"/>
                  <a:pt x="2308" y="1679"/>
                  <a:pt x="2157" y="1837"/>
                </a:cubicBezTo>
                <a:cubicBezTo>
                  <a:pt x="1981" y="2019"/>
                  <a:pt x="1747" y="2120"/>
                  <a:pt x="1497" y="2120"/>
                </a:cubicBezTo>
                <a:cubicBezTo>
                  <a:pt x="1248" y="2120"/>
                  <a:pt x="1014" y="2019"/>
                  <a:pt x="838" y="1837"/>
                </a:cubicBezTo>
                <a:close/>
                <a:moveTo>
                  <a:pt x="2186" y="1175"/>
                </a:moveTo>
                <a:cubicBezTo>
                  <a:pt x="2132" y="1184"/>
                  <a:pt x="2078" y="1189"/>
                  <a:pt x="2025" y="1189"/>
                </a:cubicBezTo>
                <a:cubicBezTo>
                  <a:pt x="1810" y="1189"/>
                  <a:pt x="1598" y="1112"/>
                  <a:pt x="1429" y="966"/>
                </a:cubicBezTo>
                <a:cubicBezTo>
                  <a:pt x="1411" y="981"/>
                  <a:pt x="1394" y="996"/>
                  <a:pt x="1375" y="1010"/>
                </a:cubicBezTo>
                <a:cubicBezTo>
                  <a:pt x="1216" y="1127"/>
                  <a:pt x="1026" y="1189"/>
                  <a:pt x="834" y="1189"/>
                </a:cubicBezTo>
                <a:cubicBezTo>
                  <a:pt x="826" y="1189"/>
                  <a:pt x="819" y="1189"/>
                  <a:pt x="812" y="1188"/>
                </a:cubicBezTo>
                <a:cubicBezTo>
                  <a:pt x="843" y="1377"/>
                  <a:pt x="917" y="1534"/>
                  <a:pt x="1030" y="1652"/>
                </a:cubicBezTo>
                <a:cubicBezTo>
                  <a:pt x="1155" y="1782"/>
                  <a:pt x="1321" y="1853"/>
                  <a:pt x="1497" y="1853"/>
                </a:cubicBezTo>
                <a:cubicBezTo>
                  <a:pt x="1674" y="1853"/>
                  <a:pt x="1839" y="1782"/>
                  <a:pt x="1965" y="1652"/>
                </a:cubicBezTo>
                <a:cubicBezTo>
                  <a:pt x="2081" y="1531"/>
                  <a:pt x="2155" y="1369"/>
                  <a:pt x="2186" y="1175"/>
                </a:cubicBezTo>
                <a:close/>
                <a:moveTo>
                  <a:pt x="1779" y="317"/>
                </a:moveTo>
                <a:cubicBezTo>
                  <a:pt x="1748" y="486"/>
                  <a:pt x="1689" y="638"/>
                  <a:pt x="1605" y="766"/>
                </a:cubicBezTo>
                <a:cubicBezTo>
                  <a:pt x="1771" y="907"/>
                  <a:pt x="1993" y="957"/>
                  <a:pt x="2200" y="898"/>
                </a:cubicBezTo>
                <a:cubicBezTo>
                  <a:pt x="2185" y="595"/>
                  <a:pt x="2004" y="405"/>
                  <a:pt x="1779" y="317"/>
                </a:cubicBezTo>
                <a:close/>
                <a:moveTo>
                  <a:pt x="795" y="906"/>
                </a:moveTo>
                <a:cubicBezTo>
                  <a:pt x="795" y="911"/>
                  <a:pt x="795" y="916"/>
                  <a:pt x="794" y="921"/>
                </a:cubicBezTo>
                <a:cubicBezTo>
                  <a:pt x="944" y="930"/>
                  <a:pt x="1093" y="887"/>
                  <a:pt x="1216" y="796"/>
                </a:cubicBezTo>
                <a:cubicBezTo>
                  <a:pt x="1373" y="679"/>
                  <a:pt x="1478" y="492"/>
                  <a:pt x="1519" y="260"/>
                </a:cubicBezTo>
                <a:cubicBezTo>
                  <a:pt x="1511" y="260"/>
                  <a:pt x="1504" y="259"/>
                  <a:pt x="1497" y="259"/>
                </a:cubicBezTo>
                <a:cubicBezTo>
                  <a:pt x="1158" y="273"/>
                  <a:pt x="811" y="477"/>
                  <a:pt x="795" y="906"/>
                </a:cubicBezTo>
                <a:close/>
                <a:moveTo>
                  <a:pt x="1365" y="3031"/>
                </a:moveTo>
                <a:lnTo>
                  <a:pt x="1365" y="3933"/>
                </a:lnTo>
                <a:cubicBezTo>
                  <a:pt x="1365" y="4007"/>
                  <a:pt x="1424" y="4066"/>
                  <a:pt x="1498" y="4066"/>
                </a:cubicBezTo>
                <a:cubicBezTo>
                  <a:pt x="1572" y="4066"/>
                  <a:pt x="1631" y="4007"/>
                  <a:pt x="1631" y="3933"/>
                </a:cubicBezTo>
                <a:lnTo>
                  <a:pt x="1631" y="3031"/>
                </a:lnTo>
                <a:cubicBezTo>
                  <a:pt x="1631" y="2957"/>
                  <a:pt x="1572" y="2898"/>
                  <a:pt x="1498" y="2898"/>
                </a:cubicBezTo>
                <a:cubicBezTo>
                  <a:pt x="1424" y="2898"/>
                  <a:pt x="1365" y="2957"/>
                  <a:pt x="1365" y="3031"/>
                </a:cubicBezTo>
                <a:close/>
                <a:moveTo>
                  <a:pt x="4169" y="5312"/>
                </a:moveTo>
                <a:lnTo>
                  <a:pt x="2557" y="5312"/>
                </a:lnTo>
                <a:cubicBezTo>
                  <a:pt x="2484" y="5312"/>
                  <a:pt x="2424" y="5372"/>
                  <a:pt x="2424" y="5445"/>
                </a:cubicBezTo>
                <a:cubicBezTo>
                  <a:pt x="2424" y="5519"/>
                  <a:pt x="2484" y="5579"/>
                  <a:pt x="2557" y="5579"/>
                </a:cubicBezTo>
                <a:lnTo>
                  <a:pt x="4169" y="5579"/>
                </a:lnTo>
                <a:cubicBezTo>
                  <a:pt x="4243" y="5579"/>
                  <a:pt x="4302" y="5519"/>
                  <a:pt x="4302" y="5445"/>
                </a:cubicBezTo>
                <a:cubicBezTo>
                  <a:pt x="4302" y="5372"/>
                  <a:pt x="4243" y="5312"/>
                  <a:pt x="4169" y="5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" name="组合 185"/>
          <p:cNvGrpSpPr/>
          <p:nvPr/>
        </p:nvGrpSpPr>
        <p:grpSpPr>
          <a:xfrm>
            <a:off x="3675716" y="4681248"/>
            <a:ext cx="1122753" cy="271463"/>
            <a:chOff x="3664757" y="4632323"/>
            <a:chExt cx="1122753" cy="271463"/>
          </a:xfrm>
        </p:grpSpPr>
        <p:grpSp>
          <p:nvGrpSpPr>
            <p:cNvPr id="176" name="组合 175"/>
            <p:cNvGrpSpPr/>
            <p:nvPr/>
          </p:nvGrpSpPr>
          <p:grpSpPr>
            <a:xfrm flipH="1">
              <a:off x="3725472" y="4693416"/>
              <a:ext cx="866776" cy="157184"/>
              <a:chOff x="1274636" y="4202192"/>
              <a:chExt cx="1668589" cy="302586"/>
            </a:xfrm>
          </p:grpSpPr>
          <p:sp>
            <p:nvSpPr>
              <p:cNvPr id="177" name="任意多边形: 形状 176"/>
              <p:cNvSpPr/>
              <p:nvPr/>
            </p:nvSpPr>
            <p:spPr>
              <a:xfrm>
                <a:off x="1414463" y="4202192"/>
                <a:ext cx="1528762" cy="260332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任意多边形: 形状 177"/>
              <p:cNvSpPr/>
              <p:nvPr/>
            </p:nvSpPr>
            <p:spPr>
              <a:xfrm flipV="1">
                <a:off x="1274636" y="4244447"/>
                <a:ext cx="1528762" cy="260331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2" name="直接连接符 181"/>
            <p:cNvCxnSpPr/>
            <p:nvPr/>
          </p:nvCxnSpPr>
          <p:spPr>
            <a:xfrm>
              <a:off x="3664757" y="4632323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183" name="直接连接符 182"/>
            <p:cNvCxnSpPr/>
            <p:nvPr/>
          </p:nvCxnSpPr>
          <p:spPr>
            <a:xfrm>
              <a:off x="3664757" y="4903786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87" name="组合 186"/>
          <p:cNvGrpSpPr/>
          <p:nvPr/>
        </p:nvGrpSpPr>
        <p:grpSpPr>
          <a:xfrm>
            <a:off x="7393529" y="4681248"/>
            <a:ext cx="1122753" cy="271463"/>
            <a:chOff x="6436532" y="4632323"/>
            <a:chExt cx="1122753" cy="271463"/>
          </a:xfrm>
        </p:grpSpPr>
        <p:grpSp>
          <p:nvGrpSpPr>
            <p:cNvPr id="179" name="组合 178"/>
            <p:cNvGrpSpPr/>
            <p:nvPr/>
          </p:nvGrpSpPr>
          <p:grpSpPr>
            <a:xfrm>
              <a:off x="6611547" y="4693416"/>
              <a:ext cx="866776" cy="157184"/>
              <a:chOff x="1274636" y="4202192"/>
              <a:chExt cx="1668589" cy="302586"/>
            </a:xfrm>
          </p:grpSpPr>
          <p:sp>
            <p:nvSpPr>
              <p:cNvPr id="180" name="任意多边形: 形状 179"/>
              <p:cNvSpPr/>
              <p:nvPr/>
            </p:nvSpPr>
            <p:spPr>
              <a:xfrm>
                <a:off x="1414463" y="4202192"/>
                <a:ext cx="1528762" cy="260332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任意多边形: 形状 180"/>
              <p:cNvSpPr/>
              <p:nvPr/>
            </p:nvSpPr>
            <p:spPr>
              <a:xfrm flipV="1">
                <a:off x="1274636" y="4244447"/>
                <a:ext cx="1528762" cy="260331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4" name="直接连接符 183"/>
            <p:cNvCxnSpPr/>
            <p:nvPr/>
          </p:nvCxnSpPr>
          <p:spPr>
            <a:xfrm flipH="1">
              <a:off x="6436532" y="4632323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185" name="直接连接符 184"/>
            <p:cNvCxnSpPr/>
            <p:nvPr/>
          </p:nvCxnSpPr>
          <p:spPr>
            <a:xfrm flipH="1">
              <a:off x="6436532" y="4903786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/>
          <p:cNvSpPr txBox="1"/>
          <p:nvPr>
            <p:custDataLst>
              <p:tags r:id="rId1"/>
            </p:custDataLst>
          </p:nvPr>
        </p:nvSpPr>
        <p:spPr>
          <a:xfrm>
            <a:off x="407670" y="5553075"/>
            <a:ext cx="113760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84595"/>
                </a:solidFill>
              </a:rPr>
              <a:t>构建公司级</a:t>
            </a:r>
            <a:r>
              <a:rPr lang="zh-CN" altLang="en-US" u="sng">
                <a:solidFill>
                  <a:srgbClr val="084595"/>
                </a:solidFill>
              </a:rPr>
              <a:t>公共基础模块</a:t>
            </a:r>
            <a:r>
              <a:rPr lang="zh-CN" altLang="en-US">
                <a:solidFill>
                  <a:srgbClr val="084595"/>
                </a:solidFill>
              </a:rPr>
              <a:t>（</a:t>
            </a:r>
            <a:r>
              <a:rPr lang="en-US" altLang="zh-CN">
                <a:solidFill>
                  <a:srgbClr val="084595"/>
                </a:solidFill>
              </a:rPr>
              <a:t>CBB</a:t>
            </a:r>
            <a:r>
              <a:rPr lang="zh-CN" altLang="en-US">
                <a:solidFill>
                  <a:srgbClr val="084595"/>
                </a:solidFill>
              </a:rPr>
              <a:t>），搭建共享“</a:t>
            </a:r>
            <a:r>
              <a:rPr lang="zh-CN" altLang="en-US" u="sng">
                <a:solidFill>
                  <a:srgbClr val="084595"/>
                </a:solidFill>
              </a:rPr>
              <a:t>货架平台</a:t>
            </a:r>
            <a:r>
              <a:rPr lang="zh-CN" altLang="en-US">
                <a:solidFill>
                  <a:srgbClr val="084595"/>
                </a:solidFill>
              </a:rPr>
              <a:t>”</a:t>
            </a:r>
            <a:endParaRPr lang="zh-CN" altLang="en-US">
              <a:solidFill>
                <a:srgbClr val="084595"/>
              </a:solidFill>
            </a:endParaRPr>
          </a:p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KMFlow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业务流编排引擎、集成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iDME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思想的数据对象建模、可视化编辑器（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KMCube/KMWeb/WebCAPP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）、消息引擎、系统集成、</a:t>
            </a:r>
            <a:r>
              <a:rPr lang="zh-CN" altLang="en-US" sz="1200" u="sng">
                <a:solidFill>
                  <a:schemeClr val="bg1">
                    <a:lumMod val="50000"/>
                  </a:schemeClr>
                </a:solidFill>
                <a:sym typeface="+mn-ea"/>
              </a:rPr>
              <a:t>存算分离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、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KMArtizen.AI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引擎……</a:t>
            </a:r>
            <a:endParaRPr lang="zh-CN" altLang="en-US" sz="12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687070" y="224064"/>
            <a:ext cx="9144000" cy="636361"/>
          </a:xfrm>
          <a:prstGeom prst="rect">
            <a:avLst/>
          </a:prstGeom>
        </p:spPr>
        <p:txBody>
          <a:bodyPr vert="horz" lIns="252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开目云底座</a:t>
            </a:r>
            <a:r>
              <a:rPr lang="en-US" altLang="zh-CN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CBB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（构建</a:t>
            </a:r>
            <a:r>
              <a:rPr lang="en-US" alt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时代的“乐高积木块”）</a:t>
            </a:r>
            <a:endParaRPr sz="1400" b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9615" y="6278245"/>
            <a:ext cx="10733405" cy="3092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200" u="sng">
                <a:ea typeface="+mj-ea"/>
                <a:cs typeface="+mn-lt"/>
                <a:hlinkClick r:id="rId2" action="ppaction://hlinkfile"/>
              </a:rPr>
              <a:t>周辉：《</a:t>
            </a:r>
            <a:r>
              <a:rPr lang="zh-CN" altLang="en-US" sz="1200">
                <a:ea typeface="+mj-ea"/>
                <a:cs typeface="+mn-lt"/>
                <a:hlinkClick r:id="rId2" action="ppaction://hlinkfile"/>
              </a:rPr>
              <a:t>产品研发管理：构建世界一流的产品研发管理体系》</a:t>
            </a:r>
            <a:r>
              <a:rPr lang="en-US" altLang="zh-CN" sz="1200">
                <a:ea typeface="+mj-ea"/>
                <a:cs typeface="+mn-lt"/>
                <a:hlinkClick r:id="rId2" action="ppaction://hlinkfile"/>
              </a:rPr>
              <a:t> </a:t>
            </a:r>
            <a:endParaRPr lang="en-US" altLang="zh-CN" sz="1200">
              <a:ea typeface="+mj-ea"/>
              <a:cs typeface="+mn-lt"/>
              <a:hlinkClick r:id="rId2" action="ppaction://hlinkfil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32510"/>
            <a:ext cx="12192000" cy="434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610" y="215265"/>
            <a:ext cx="9919970" cy="636270"/>
          </a:xfrm>
        </p:spPr>
        <p:txBody>
          <a:bodyPr/>
          <a:lstStyle/>
          <a:p>
            <a:r>
              <a:rPr lang="zh-CN" altLang="en-US" sz="2800">
                <a:solidFill>
                  <a:srgbClr val="084595"/>
                </a:solidFill>
                <a:latin typeface="微软雅黑" charset="0"/>
                <a:ea typeface="微软雅黑" charset="0"/>
              </a:rPr>
              <a:t>工业数字化转型关键要素：数字平台建设</a:t>
            </a:r>
            <a:r>
              <a:rPr 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统一数字</a:t>
            </a:r>
            <a:r>
              <a:rPr 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底座）</a:t>
            </a:r>
            <a:endParaRPr lang="zh-CN" sz="1400" b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5" name="流程图: 过程 14"/>
          <p:cNvSpPr/>
          <p:nvPr>
            <p:custDataLst>
              <p:tags r:id="rId1"/>
            </p:custDataLst>
          </p:nvPr>
        </p:nvSpPr>
        <p:spPr>
          <a:xfrm>
            <a:off x="529590" y="2450465"/>
            <a:ext cx="3351530" cy="3822700"/>
          </a:xfrm>
          <a:prstGeom prst="flowChartProcess">
            <a:avLst/>
          </a:prstGeom>
          <a:gradFill>
            <a:gsLst>
              <a:gs pos="0">
                <a:srgbClr val="3B8BF1">
                  <a:lumMod val="20000"/>
                  <a:lumOff val="80000"/>
                </a:srgbClr>
              </a:gs>
              <a:gs pos="100000">
                <a:srgbClr val="3B8BF1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3B8BF1"/>
                </a:gs>
                <a:gs pos="100000">
                  <a:srgbClr val="3B8BF1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823212" y="2067906"/>
            <a:ext cx="764538" cy="764538"/>
          </a:xfrm>
          <a:prstGeom prst="ellipse">
            <a:avLst/>
          </a:prstGeom>
          <a:gradFill flip="none" rotWithShape="1">
            <a:gsLst>
              <a:gs pos="13000">
                <a:srgbClr val="0046FF"/>
              </a:gs>
              <a:gs pos="92000">
                <a:srgbClr val="0046FF">
                  <a:lumMod val="60000"/>
                  <a:lumOff val="40000"/>
                </a:srgbClr>
              </a:gs>
            </a:gsLst>
            <a:lin ang="2700000" scaled="1"/>
            <a:tileRect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sp>
        <p:nvSpPr>
          <p:cNvPr id="41" name="文本框 40"/>
          <p:cNvSpPr txBox="1"/>
          <p:nvPr>
            <p:custDataLst>
              <p:tags r:id="rId3"/>
            </p:custDataLst>
          </p:nvPr>
        </p:nvSpPr>
        <p:spPr>
          <a:xfrm>
            <a:off x="907499" y="2921155"/>
            <a:ext cx="2595729" cy="489487"/>
          </a:xfrm>
          <a:prstGeom prst="rect">
            <a:avLst/>
          </a:prstGeom>
          <a:noFill/>
        </p:spPr>
        <p:txBody>
          <a:bodyPr wrap="square" anchor="b" anchorCtr="0"/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4595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传统信息化系统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84595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sp>
        <p:nvSpPr>
          <p:cNvPr id="42" name="文本框 41"/>
          <p:cNvSpPr txBox="1"/>
          <p:nvPr>
            <p:custDataLst>
              <p:tags r:id="rId4"/>
            </p:custDataLst>
          </p:nvPr>
        </p:nvSpPr>
        <p:spPr>
          <a:xfrm>
            <a:off x="529590" y="3622675"/>
            <a:ext cx="3351530" cy="25628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管理系统，先作业，再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记录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面向功能，分段建设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重上线，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轻运营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相对稳定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众多</a:t>
            </a:r>
            <a:r>
              <a:rPr kumimoji="0" lang="zh-CN" alt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烟囱式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 IT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应用，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信息孤岛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问题严重，系统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维护痛苦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，数据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共享困难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79705" marR="0" lvl="0" indent="-17970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7" name="流程图: 过程 16"/>
          <p:cNvSpPr/>
          <p:nvPr>
            <p:custDataLst>
              <p:tags r:id="rId5"/>
            </p:custDataLst>
          </p:nvPr>
        </p:nvSpPr>
        <p:spPr>
          <a:xfrm>
            <a:off x="4968240" y="2450465"/>
            <a:ext cx="6710680" cy="3822700"/>
          </a:xfrm>
          <a:prstGeom prst="flowChartProcess">
            <a:avLst/>
          </a:prstGeom>
          <a:gradFill>
            <a:gsLst>
              <a:gs pos="0">
                <a:srgbClr val="3B8BF1">
                  <a:lumMod val="20000"/>
                  <a:lumOff val="80000"/>
                </a:srgbClr>
              </a:gs>
              <a:gs pos="100000">
                <a:srgbClr val="3B8BF1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3B8BF1"/>
                </a:gs>
                <a:gs pos="100000">
                  <a:srgbClr val="3B8BF1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7912862" y="2067906"/>
            <a:ext cx="764538" cy="764538"/>
          </a:xfrm>
          <a:prstGeom prst="ellipse">
            <a:avLst/>
          </a:prstGeom>
          <a:gradFill flip="none" rotWithShape="1">
            <a:gsLst>
              <a:gs pos="13000">
                <a:srgbClr val="0046FF"/>
              </a:gs>
              <a:gs pos="92000">
                <a:srgbClr val="0046FF">
                  <a:lumMod val="60000"/>
                  <a:lumOff val="40000"/>
                </a:srgbClr>
              </a:gs>
            </a:gsLst>
            <a:lin ang="2700000" scaled="1"/>
            <a:tileRect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6997149" y="2921155"/>
            <a:ext cx="2595729" cy="489487"/>
          </a:xfrm>
          <a:prstGeom prst="rect">
            <a:avLst/>
          </a:prstGeom>
          <a:noFill/>
        </p:spPr>
        <p:txBody>
          <a:bodyPr wrap="square" anchor="b" anchorCtr="0"/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56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数字化平台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656FF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4968240" y="3622675"/>
            <a:ext cx="6710680" cy="25628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作业平台，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“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作业即记录，记录即数据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，完整的战场还原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体验优先，构建“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以客户为中心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的协同体验，用数字化手段做深与客户的连接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改变面向短期目标的交付方式，进行</a:t>
            </a:r>
            <a:r>
              <a:rPr kumimoji="0" lang="zh-CN" altLang="en-US" sz="1400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产品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全生命周期管理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快速响应，服务化架构使</a:t>
            </a:r>
            <a:r>
              <a:rPr kumimoji="0" lang="zh-CN" alt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交付更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敏捷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服务化</a:t>
            </a:r>
            <a:r>
              <a:rPr kumimoji="0" lang="zh-CN" alt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云平台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统一的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768394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数据底座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79705" marR="0" lvl="0" indent="-179705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768394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70" name="文本框 33"/>
          <p:cNvSpPr txBox="1"/>
          <p:nvPr>
            <p:custDataLst>
              <p:tags r:id="rId9"/>
            </p:custDataLst>
          </p:nvPr>
        </p:nvSpPr>
        <p:spPr>
          <a:xfrm>
            <a:off x="254000" y="1092200"/>
            <a:ext cx="11684000" cy="819150"/>
          </a:xfrm>
          <a:prstGeom prst="rect">
            <a:avLst/>
          </a:prstGeom>
          <a:solidFill>
            <a:srgbClr val="1D6BFF">
              <a:alpha val="8789"/>
            </a:srgbClr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584200" hangingPunct="0">
              <a:lnSpc>
                <a:spcPct val="150000"/>
              </a:lnSpc>
              <a:defRPr b="1" kern="0">
                <a:solidFill>
                  <a:srgbClr val="3744F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indent="0" algn="ctr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不同于传统的信息化，数字化平台对</a:t>
            </a:r>
            <a:r>
              <a:rPr lang="zh-CN" altLang="en-US" sz="2000" u="sng">
                <a:solidFill>
                  <a:srgbClr val="084595"/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生产力</a:t>
            </a:r>
            <a:r>
              <a:rPr lang="zh-CN" altLang="en-US" sz="2000" u="sng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和</a:t>
            </a:r>
            <a:r>
              <a:rPr lang="zh-CN" altLang="en-US" sz="2000" u="sng">
                <a:solidFill>
                  <a:srgbClr val="084595"/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rPr>
              <a:t>生产关系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将产生全面的影响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4" name="箭头: 五边形 32"/>
          <p:cNvSpPr/>
          <p:nvPr>
            <p:custDataLst>
              <p:tags r:id="rId10"/>
            </p:custDataLst>
          </p:nvPr>
        </p:nvSpPr>
        <p:spPr>
          <a:xfrm>
            <a:off x="254000" y="1094105"/>
            <a:ext cx="1569085" cy="816610"/>
          </a:xfrm>
          <a:prstGeom prst="homePlate">
            <a:avLst>
              <a:gd name="adj" fmla="val 38183"/>
            </a:avLst>
          </a:prstGeom>
          <a:gradFill>
            <a:gsLst>
              <a:gs pos="0">
                <a:srgbClr val="0046FF"/>
              </a:gs>
              <a:gs pos="100000">
                <a:srgbClr val="6690FF"/>
              </a:gs>
            </a:gsLst>
            <a:lin ang="2700000" scaled="0"/>
          </a:gradFill>
          <a:ln>
            <a:noFill/>
          </a:ln>
        </p:spPr>
        <p:style>
          <a:lnRef idx="2">
            <a:srgbClr val="0F6FC6">
              <a:shade val="50000"/>
            </a:srgbClr>
          </a:lnRef>
          <a:fillRef idx="1">
            <a:srgbClr val="0F6FC6"/>
          </a:fillRef>
          <a:effectRef idx="0">
            <a:srgbClr val="0F6FC6"/>
          </a:effectRef>
          <a:fontRef idx="minor">
            <a:sysClr val="window" lastClr="FFFFFF"/>
          </a:fontRef>
        </p:style>
        <p:txBody>
          <a:bodyPr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对比解读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pic>
        <p:nvPicPr>
          <p:cNvPr id="26" name="图片 25" descr="vs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67480" y="3820795"/>
            <a:ext cx="914400" cy="914400"/>
          </a:xfrm>
          <a:prstGeom prst="rect">
            <a:avLst/>
          </a:prstGeom>
        </p:spPr>
      </p:pic>
      <p:pic>
        <p:nvPicPr>
          <p:cNvPr id="28" name="图片 27" descr="个人信息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20570" y="2253615"/>
            <a:ext cx="369570" cy="369570"/>
          </a:xfrm>
          <a:prstGeom prst="rect">
            <a:avLst/>
          </a:prstGeom>
        </p:spPr>
      </p:pic>
      <p:pic>
        <p:nvPicPr>
          <p:cNvPr id="29" name="图片 28" descr="原子模型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0220" y="2253615"/>
            <a:ext cx="369570" cy="369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687070" y="224064"/>
            <a:ext cx="9144000" cy="636361"/>
          </a:xfrm>
          <a:prstGeom prst="rect">
            <a:avLst/>
          </a:prstGeom>
        </p:spPr>
        <p:txBody>
          <a:bodyPr vert="horz" lIns="252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altLang="zh-CN">
                <a:solidFill>
                  <a:srgbClr val="084595"/>
                </a:solidFill>
                <a:latin typeface="微软雅黑" charset="0"/>
                <a:ea typeface="微软雅黑" charset="0"/>
              </a:rPr>
              <a:t>AI Native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en-US" alt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 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原生）</a:t>
            </a:r>
            <a:endParaRPr sz="1400">
              <a:solidFill>
                <a:srgbClr val="084595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8008"/>
          <a:stretch>
            <a:fillRect/>
          </a:stretch>
        </p:blipFill>
        <p:spPr>
          <a:xfrm>
            <a:off x="529590" y="1032510"/>
            <a:ext cx="11257915" cy="5023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205" y="803275"/>
            <a:ext cx="10689590" cy="5250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3600">
                <a:solidFill>
                  <a:schemeClr val="accent4"/>
                </a:solidFill>
              </a:rPr>
              <a:t>统一数据底座</a:t>
            </a:r>
            <a:endParaRPr lang="en-US" altLang="zh-CN" sz="3600">
              <a:solidFill>
                <a:schemeClr val="accent4"/>
              </a:solidFill>
            </a:endParaRPr>
          </a:p>
          <a:p>
            <a:pPr algn="ctr"/>
            <a:r>
              <a:rPr lang="zh-CN" altLang="en-US" sz="1600">
                <a:solidFill>
                  <a:schemeClr val="bg1"/>
                </a:solidFill>
              </a:rPr>
              <a:t>数据仓库、数据集成、数据开发、数据服务、数据可视化、数据资产、</a:t>
            </a:r>
            <a:r>
              <a:rPr lang="en-US" altLang="zh-CN" sz="1600">
                <a:solidFill>
                  <a:schemeClr val="bg1"/>
                </a:solidFill>
              </a:rPr>
              <a:t>AI</a:t>
            </a:r>
            <a:r>
              <a:rPr lang="zh-CN" altLang="en-US" sz="1600">
                <a:solidFill>
                  <a:schemeClr val="bg1"/>
                </a:solidFill>
              </a:rPr>
              <a:t>语料生成流水线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sym typeface="+mn-ea"/>
              </a:rPr>
              <a:t>         </a:t>
            </a:r>
            <a:endParaRPr lang="zh-CN" altLang="en-US" sz="28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048689" name="文本框 1"/>
          <p:cNvSpPr txBox="1"/>
          <p:nvPr>
            <p:custDataLst>
              <p:tags r:id="rId2"/>
            </p:custDataLst>
          </p:nvPr>
        </p:nvSpPr>
        <p:spPr>
          <a:xfrm>
            <a:off x="751205" y="6054090"/>
            <a:ext cx="10689590" cy="4019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经营目标牵引，价值导向，</a:t>
            </a:r>
            <a:r>
              <a:rPr lang="zh-CN" sz="1600">
                <a:solidFill>
                  <a:schemeClr val="bg1">
                    <a:lumMod val="75000"/>
                  </a:schemeClr>
                </a:solidFill>
                <a:sym typeface="+mn-ea"/>
              </a:rPr>
              <a:t>实事求是，</a:t>
            </a:r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用数据说话</a:t>
            </a:r>
            <a:endParaRPr sz="16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687070" y="224064"/>
            <a:ext cx="9144000" cy="636361"/>
          </a:xfrm>
          <a:prstGeom prst="rect">
            <a:avLst/>
          </a:prstGeom>
        </p:spPr>
        <p:txBody>
          <a:bodyPr vert="horz" lIns="252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统一数据底座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en-US" alt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Powered by AI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sz="1400" b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86435" y="1104900"/>
            <a:ext cx="10843895" cy="4899660"/>
            <a:chOff x="1027" y="2712"/>
            <a:chExt cx="22754" cy="11440"/>
          </a:xfrm>
        </p:grpSpPr>
        <p:sp>
          <p:nvSpPr>
            <p:cNvPr id="13" name="Rectangle 1"/>
            <p:cNvSpPr/>
            <p:nvPr>
              <p:custDataLst>
                <p:tags r:id="rId1"/>
              </p:custDataLst>
            </p:nvPr>
          </p:nvSpPr>
          <p:spPr>
            <a:xfrm>
              <a:off x="1028" y="2712"/>
              <a:ext cx="22752" cy="1144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175" cap="flat" cmpd="sng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defTabSz="1828800" rtl="0"/>
              <a:endParaRPr lang="en-US" sz="1600" kern="12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pic>
          <p:nvPicPr>
            <p:cNvPr id="14" name="图片 13" descr="数据中台框架图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" y="2713"/>
              <a:ext cx="22754" cy="11439"/>
            </a:xfrm>
            <a:prstGeom prst="rect">
              <a:avLst/>
            </a:prstGeom>
          </p:spPr>
        </p:pic>
      </p:grpSp>
      <p:sp>
        <p:nvSpPr>
          <p:cNvPr id="146" name="文本框 145"/>
          <p:cNvSpPr txBox="1"/>
          <p:nvPr/>
        </p:nvSpPr>
        <p:spPr>
          <a:xfrm>
            <a:off x="441325" y="6004560"/>
            <a:ext cx="1158748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8000">
                      <a:srgbClr val="12C8B8">
                        <a:lumMod val="90000"/>
                      </a:srgbClr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HarmonyOS Sans SC Black"/>
                <a:ea typeface="HarmonyOS Sans SC Black"/>
              </a:defRPr>
            </a:lvl1pPr>
          </a:lstStyle>
          <a:p>
            <a:pPr algn="ctr"/>
            <a:r>
              <a:rPr lang="zh-CN" altLang="en-US" sz="1600" dirty="0">
                <a:latin typeface="微软雅黑" charset="0"/>
                <a:ea typeface="微软雅黑" charset="0"/>
              </a:rPr>
              <a:t>统一数据底座功能架构</a:t>
            </a:r>
            <a:endParaRPr lang="zh-CN" altLang="en-US" sz="1600" dirty="0">
              <a:latin typeface="微软雅黑" charset="0"/>
              <a:ea typeface="微软雅黑" charset="0"/>
            </a:endParaRPr>
          </a:p>
        </p:txBody>
      </p:sp>
      <p:sp>
        <p:nvSpPr>
          <p:cNvPr id="16" name="Shape 750"/>
          <p:cNvSpPr/>
          <p:nvPr>
            <p:custDataLst>
              <p:tags r:id="rId3"/>
            </p:custDataLst>
          </p:nvPr>
        </p:nvSpPr>
        <p:spPr>
          <a:xfrm>
            <a:off x="3242945" y="4628515"/>
            <a:ext cx="6713220" cy="882650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12700" cap="flat" cmpd="sng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txBody>
          <a:bodyPr lIns="128018" tIns="63991" rIns="128018" bIns="63991" anchor="ctr" anchorCtr="0">
            <a:noAutofit/>
          </a:bodyPr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altLang="zh-CN" sz="1200" b="1" u="sng">
                <a:solidFill>
                  <a:schemeClr val="accent1">
                    <a:lumMod val="75000"/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KMOS </a:t>
            </a:r>
            <a:r>
              <a:rPr lang="zh-CN" altLang="en-US" sz="1200" b="1" u="sng">
                <a:solidFill>
                  <a:schemeClr val="accent1">
                    <a:lumMod val="75000"/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私有云操作系统</a:t>
            </a:r>
            <a:endParaRPr lang="zh-CN" altLang="en-US" sz="1200" b="1" u="sng">
              <a:solidFill>
                <a:schemeClr val="accent1">
                  <a:lumMod val="75000"/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750"/>
          <p:cNvSpPr/>
          <p:nvPr>
            <p:custDataLst>
              <p:tags r:id="rId4"/>
            </p:custDataLst>
          </p:nvPr>
        </p:nvSpPr>
        <p:spPr>
          <a:xfrm>
            <a:off x="3242945" y="2400935"/>
            <a:ext cx="4438015" cy="636270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12700" cap="flat" cmpd="sng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txBody>
          <a:bodyPr lIns="128018" tIns="63991" rIns="128018" bIns="63991" anchor="ctr" anchorCtr="0">
            <a:noAutofit/>
          </a:bodyPr>
          <a:p>
            <a:pPr marL="0" marR="0" lvl="0" indent="0" algn="ctr" rtl="0">
              <a:spcBef>
                <a:spcPts val="0"/>
              </a:spcBef>
              <a:buNone/>
            </a:pPr>
            <a:r>
              <a:rPr lang="zh-CN" altLang="en-US" sz="1200" b="1" u="sng">
                <a:solidFill>
                  <a:schemeClr val="accent1">
                    <a:lumMod val="75000"/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数据集成</a:t>
            </a:r>
            <a:endParaRPr lang="zh-CN" altLang="en-US" sz="1200" b="1" u="sng">
              <a:solidFill>
                <a:schemeClr val="accent1">
                  <a:lumMod val="75000"/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750"/>
          <p:cNvSpPr/>
          <p:nvPr>
            <p:custDataLst>
              <p:tags r:id="rId5"/>
            </p:custDataLst>
          </p:nvPr>
        </p:nvSpPr>
        <p:spPr>
          <a:xfrm>
            <a:off x="7794625" y="2400935"/>
            <a:ext cx="2161540" cy="636270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12700" cap="flat" cmpd="sng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txBody>
          <a:bodyPr lIns="128018" tIns="63991" rIns="128018" bIns="63991" anchor="ctr" anchorCtr="0">
            <a:noAutofit/>
          </a:bodyPr>
          <a:p>
            <a:pPr marL="0" marR="0" lvl="0" indent="0" algn="ctr" rtl="0">
              <a:spcBef>
                <a:spcPts val="0"/>
              </a:spcBef>
              <a:buNone/>
            </a:pPr>
            <a:r>
              <a:rPr lang="zh-CN" altLang="en-US" sz="1200" b="1" u="sng">
                <a:solidFill>
                  <a:schemeClr val="accent1">
                    <a:lumMod val="75000"/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数据资产</a:t>
            </a:r>
            <a:endParaRPr lang="zh-CN" altLang="en-US" sz="1200" b="1" u="sng">
              <a:solidFill>
                <a:schemeClr val="accent1">
                  <a:lumMod val="75000"/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" name="Shape 750"/>
          <p:cNvSpPr/>
          <p:nvPr>
            <p:custDataLst>
              <p:tags r:id="rId6"/>
            </p:custDataLst>
          </p:nvPr>
        </p:nvSpPr>
        <p:spPr>
          <a:xfrm>
            <a:off x="7794625" y="1636395"/>
            <a:ext cx="2161540" cy="636270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12700" cap="flat" cmpd="sng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txBody>
          <a:bodyPr lIns="128018" tIns="63991" rIns="128018" bIns="63991" anchor="ctr" anchorCtr="0">
            <a:noAutofit/>
          </a:bodyPr>
          <a:p>
            <a:pPr marL="0" marR="0" lvl="0" indent="0" algn="ctr" rtl="0">
              <a:spcBef>
                <a:spcPts val="0"/>
              </a:spcBef>
              <a:buNone/>
            </a:pPr>
            <a:r>
              <a:rPr lang="zh-CN" altLang="en-US" sz="1200" b="1" u="sng">
                <a:solidFill>
                  <a:schemeClr val="accent1">
                    <a:lumMod val="75000"/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数据可视化</a:t>
            </a:r>
            <a:endParaRPr lang="zh-CN" altLang="en-US" sz="1200" b="1" u="sng">
              <a:solidFill>
                <a:schemeClr val="accent1">
                  <a:lumMod val="75000"/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" name="Shape 750"/>
          <p:cNvSpPr/>
          <p:nvPr>
            <p:custDataLst>
              <p:tags r:id="rId7"/>
            </p:custDataLst>
          </p:nvPr>
        </p:nvSpPr>
        <p:spPr>
          <a:xfrm>
            <a:off x="5519420" y="1636395"/>
            <a:ext cx="2161540" cy="636270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12700" cap="flat" cmpd="sng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txBody>
          <a:bodyPr lIns="128018" tIns="63991" rIns="128018" bIns="63991" anchor="ctr" anchorCtr="0">
            <a:noAutofit/>
          </a:bodyPr>
          <a:p>
            <a:pPr marL="0" marR="0" lvl="0" indent="0" algn="ctr" rtl="0">
              <a:spcBef>
                <a:spcPts val="0"/>
              </a:spcBef>
              <a:buNone/>
            </a:pPr>
            <a:r>
              <a:rPr lang="zh-CN" altLang="en-US" sz="1200" b="1" u="sng">
                <a:solidFill>
                  <a:schemeClr val="accent1">
                    <a:lumMod val="75000"/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数据服务</a:t>
            </a:r>
            <a:endParaRPr lang="zh-CN" altLang="en-US" sz="1200" b="1" u="sng">
              <a:solidFill>
                <a:schemeClr val="accent1">
                  <a:lumMod val="75000"/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" name="Shape 750"/>
          <p:cNvSpPr/>
          <p:nvPr>
            <p:custDataLst>
              <p:tags r:id="rId8"/>
            </p:custDataLst>
          </p:nvPr>
        </p:nvSpPr>
        <p:spPr>
          <a:xfrm>
            <a:off x="3244215" y="1636395"/>
            <a:ext cx="2161540" cy="636270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12700" cap="flat" cmpd="sng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txBody>
          <a:bodyPr lIns="128018" tIns="63991" rIns="128018" bIns="63991" anchor="ctr" anchorCtr="0">
            <a:noAutofit/>
          </a:bodyPr>
          <a:p>
            <a:pPr marL="0" marR="0" lvl="0" indent="0" algn="ctr" rtl="0">
              <a:spcBef>
                <a:spcPts val="0"/>
              </a:spcBef>
              <a:buNone/>
            </a:pPr>
            <a:r>
              <a:rPr lang="zh-CN" altLang="en-US" sz="1200" b="1" u="sng">
                <a:solidFill>
                  <a:schemeClr val="accent1">
                    <a:lumMod val="75000"/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数据开发</a:t>
            </a:r>
            <a:endParaRPr lang="zh-CN" altLang="en-US" sz="1200" b="1" u="sng">
              <a:solidFill>
                <a:schemeClr val="accent1">
                  <a:lumMod val="75000"/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" name="Shape 750"/>
          <p:cNvSpPr/>
          <p:nvPr>
            <p:custDataLst>
              <p:tags r:id="rId9"/>
            </p:custDataLst>
          </p:nvPr>
        </p:nvSpPr>
        <p:spPr>
          <a:xfrm>
            <a:off x="3244215" y="3132455"/>
            <a:ext cx="6711950" cy="636270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12700" cap="flat" cmpd="sng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txBody>
          <a:bodyPr lIns="128018" tIns="63991" rIns="128018" bIns="63991" anchor="ctr" anchorCtr="0">
            <a:noAutofit/>
          </a:bodyPr>
          <a:p>
            <a:pPr marL="0" marR="0" lvl="0" indent="0" algn="ctr" rtl="0">
              <a:spcBef>
                <a:spcPts val="0"/>
              </a:spcBef>
              <a:buNone/>
            </a:pPr>
            <a:r>
              <a:rPr lang="zh-CN" altLang="en-US" sz="1200" b="1" u="sng">
                <a:solidFill>
                  <a:schemeClr val="accent1">
                    <a:lumMod val="75000"/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数据仓库</a:t>
            </a:r>
            <a:endParaRPr lang="zh-CN" altLang="en-US" sz="1200" b="1" u="sng">
              <a:solidFill>
                <a:schemeClr val="accent1">
                  <a:lumMod val="75000"/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3" name="Shape 750"/>
          <p:cNvSpPr/>
          <p:nvPr>
            <p:custDataLst>
              <p:tags r:id="rId10"/>
            </p:custDataLst>
          </p:nvPr>
        </p:nvSpPr>
        <p:spPr>
          <a:xfrm>
            <a:off x="3242945" y="3880485"/>
            <a:ext cx="6711950" cy="636270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12700" cap="flat" cmpd="sng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txBody>
          <a:bodyPr lIns="128018" tIns="63991" rIns="128018" bIns="63991" anchor="ctr" anchorCtr="0">
            <a:noAutofit/>
          </a:bodyPr>
          <a:p>
            <a:pPr marL="0" marR="0" lvl="0" indent="0" algn="ctr" rtl="0">
              <a:spcBef>
                <a:spcPts val="0"/>
              </a:spcBef>
              <a:buNone/>
            </a:pPr>
            <a:r>
              <a:rPr lang="zh-CN" altLang="en-US" sz="1200" b="1" u="sng">
                <a:solidFill>
                  <a:schemeClr val="accent1">
                    <a:lumMod val="75000"/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内置大数据组件、向量数据库、数据分析智能体</a:t>
            </a:r>
            <a:endParaRPr lang="zh-CN" altLang="en-US" sz="1200" b="1" u="sng">
              <a:solidFill>
                <a:schemeClr val="accent1">
                  <a:lumMod val="75000"/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111" name="组合 36"/>
          <p:cNvGrpSpPr/>
          <p:nvPr/>
        </p:nvGrpSpPr>
        <p:grpSpPr>
          <a:xfrm>
            <a:off x="10701655" y="5102225"/>
            <a:ext cx="1038225" cy="1466850"/>
            <a:chOff x="16677" y="8035"/>
            <a:chExt cx="1635" cy="2310"/>
          </a:xfrm>
        </p:grpSpPr>
        <p:sp>
          <p:nvSpPr>
            <p:cNvPr id="1048654" name="文本框 20"/>
            <p:cNvSpPr txBox="1"/>
            <p:nvPr>
              <p:custDataLst>
                <p:tags r:id="rId11"/>
              </p:custDataLst>
            </p:nvPr>
          </p:nvSpPr>
          <p:spPr>
            <a:xfrm>
              <a:off x="16677" y="9765"/>
              <a:ext cx="163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AI 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小沐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</a:rPr>
                <a:t>工业软件智能助手</a:t>
              </a:r>
              <a:endParaRPr lang="zh-CN" alt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097178" name="图片 22" descr="KM_BG_Blue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>
              <a:clrChange>
                <a:clrFrom>
                  <a:srgbClr val="014199">
                    <a:alpha val="100000"/>
                  </a:srgbClr>
                </a:clrFrom>
                <a:clrTo>
                  <a:srgbClr val="014199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60000">
              <a:off x="17209" y="8035"/>
              <a:ext cx="607" cy="235"/>
            </a:xfrm>
            <a:prstGeom prst="rect">
              <a:avLst/>
            </a:prstGeom>
          </p:spPr>
        </p:pic>
      </p:grpSp>
      <p:pic>
        <p:nvPicPr>
          <p:cNvPr id="24" name="图片 23" descr="正面站立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19765" y="5021580"/>
            <a:ext cx="824865" cy="117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animBg="1"/>
      <p:bldP spid="17" grpId="0" bldLvl="0" animBg="1"/>
      <p:bldP spid="17" grpId="1" animBg="1"/>
      <p:bldP spid="18" grpId="0" bldLvl="0" animBg="1"/>
      <p:bldP spid="18" grpId="1" animBg="1"/>
      <p:bldP spid="19" grpId="0" bldLvl="0" animBg="1"/>
      <p:bldP spid="19" grpId="1" animBg="1"/>
      <p:bldP spid="20" grpId="0" bldLvl="0" animBg="1"/>
      <p:bldP spid="20" grpId="1" animBg="1"/>
      <p:bldP spid="21" grpId="0" bldLvl="0" animBg="1"/>
      <p:bldP spid="21" grpId="1" animBg="1"/>
      <p:bldP spid="22" grpId="0" bldLvl="0" animBg="1"/>
      <p:bldP spid="22" grpId="1" animBg="1"/>
      <p:bldP spid="23" grpId="0" bldLvl="0" animBg="1"/>
      <p:bldP spid="2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687070" y="224064"/>
            <a:ext cx="9144000" cy="636361"/>
          </a:xfrm>
          <a:prstGeom prst="rect">
            <a:avLst/>
          </a:prstGeom>
        </p:spPr>
        <p:txBody>
          <a:bodyPr vert="horz" lIns="252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统一数据底座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en-US" alt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Powered by AI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sz="1400" b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21920" y="911225"/>
            <a:ext cx="7860665" cy="5598795"/>
            <a:chOff x="2053" y="2046"/>
            <a:chExt cx="17160" cy="11954"/>
          </a:xfrm>
        </p:grpSpPr>
        <p:sp>
          <p:nvSpPr>
            <p:cNvPr id="8" name="Rectangle 1"/>
            <p:cNvSpPr/>
            <p:nvPr>
              <p:custDataLst>
                <p:tags r:id="rId1"/>
              </p:custDataLst>
            </p:nvPr>
          </p:nvSpPr>
          <p:spPr>
            <a:xfrm>
              <a:off x="2053" y="2046"/>
              <a:ext cx="17160" cy="119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175" cap="flat" cmpd="sng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defTabSz="1828800" rtl="0"/>
              <a:endParaRPr lang="en-US" sz="1600" kern="120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pic>
          <p:nvPicPr>
            <p:cNvPr id="9" name="图片 8" descr="数据中台：云原生大数据基础平台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90" y="2330"/>
              <a:ext cx="16683" cy="11403"/>
            </a:xfrm>
            <a:prstGeom prst="rect">
              <a:avLst/>
            </a:prstGeom>
          </p:spPr>
        </p:pic>
      </p:grpSp>
      <p:sp>
        <p:nvSpPr>
          <p:cNvPr id="10" name="TextBox 24"/>
          <p:cNvSpPr txBox="1"/>
          <p:nvPr>
            <p:custDataLst>
              <p:tags r:id="rId4"/>
            </p:custDataLst>
          </p:nvPr>
        </p:nvSpPr>
        <p:spPr>
          <a:xfrm>
            <a:off x="8061960" y="2004695"/>
            <a:ext cx="3654425" cy="2847975"/>
          </a:xfrm>
          <a:prstGeom prst="rect">
            <a:avLst/>
          </a:prstGeom>
          <a:noFill/>
        </p:spPr>
        <p:txBody>
          <a:bodyPr wrap="square" lIns="91436" tIns="45718" rIns="91436" bIns="45718" rtlCol="0" anchor="t" anchorCtr="1">
            <a:normAutofit/>
          </a:bodyPr>
          <a:p>
            <a:pPr marL="342900" marR="0" lvl="0" indent="-342900" algn="l" defTabSz="1217930" rtl="0" fontAlgn="auto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采用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K</a:t>
            </a:r>
            <a:r>
              <a:rPr lang="en-US" altLang="zh-CN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MOS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作为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资源调度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平台，统一调度和管理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大数据组件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以及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数据应用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思源黑体" panose="020B0500000000000000" pitchFamily="34" charset="-122"/>
            </a:endParaRPr>
          </a:p>
          <a:p>
            <a:pPr marL="342900" marR="0" lvl="0" indent="-342900" algn="l" defTabSz="1217930" rtl="0" fontAlgn="auto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在数据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计算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及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存储引擎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的改造和集成基础之上，实现了以标准化的方式来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部署、发布、管理和运维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主流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大数据组件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思源黑体" panose="020B0500000000000000" pitchFamily="34" charset="-122"/>
            </a:endParaRPr>
          </a:p>
          <a:p>
            <a:pPr marL="342900" marR="0" lvl="0" indent="-342900" algn="l" defTabSz="1217930" rtl="0" fontAlgn="auto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平台上所有大数据组件均纳入了统一的监控报警和日志管理的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可观测体系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思源黑体" panose="020B0500000000000000" pitchFamily="34" charset="-122"/>
            </a:endParaRPr>
          </a:p>
          <a:p>
            <a:pPr marL="342900" marR="0" lvl="0" indent="-342900" algn="l" defTabSz="1217930" rtl="0" fontAlgn="auto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平台提供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企业级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的多租户</a:t>
            </a:r>
            <a:r>
              <a:rPr lang="zh-CN" altLang="en-US" sz="1200" u="sng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安全认证和权限管理</a:t>
            </a:r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思源黑体" panose="020B0500000000000000" pitchFamily="34" charset="-122"/>
              </a:rPr>
              <a:t>机制，保证了数据的安全和可靠性。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思源黑体" panose="020B0500000000000000" pitchFamily="34" charset="-122"/>
            </a:endParaRPr>
          </a:p>
        </p:txBody>
      </p:sp>
      <p:grpSp>
        <p:nvGrpSpPr>
          <p:cNvPr id="111" name="组合 36"/>
          <p:cNvGrpSpPr/>
          <p:nvPr/>
        </p:nvGrpSpPr>
        <p:grpSpPr>
          <a:xfrm>
            <a:off x="10701655" y="5102225"/>
            <a:ext cx="1038225" cy="1466850"/>
            <a:chOff x="16677" y="8035"/>
            <a:chExt cx="1635" cy="2310"/>
          </a:xfrm>
        </p:grpSpPr>
        <p:sp>
          <p:nvSpPr>
            <p:cNvPr id="1048654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16677" y="9765"/>
              <a:ext cx="163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AI 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小沐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</a:rPr>
                <a:t>工业软件智能助手</a:t>
              </a:r>
              <a:endParaRPr lang="zh-CN" alt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097178" name="图片 22" descr="KM_BG_Blue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clrChange>
                <a:clrFrom>
                  <a:srgbClr val="014199">
                    <a:alpha val="100000"/>
                  </a:srgbClr>
                </a:clrFrom>
                <a:clrTo>
                  <a:srgbClr val="014199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60000">
              <a:off x="17209" y="8035"/>
              <a:ext cx="607" cy="235"/>
            </a:xfrm>
            <a:prstGeom prst="rect">
              <a:avLst/>
            </a:prstGeom>
          </p:spPr>
        </p:pic>
      </p:grpSp>
      <p:pic>
        <p:nvPicPr>
          <p:cNvPr id="5" name="图片 4" descr="正面站立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9765" y="5021580"/>
            <a:ext cx="824865" cy="117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矩形 7"/>
          <p:cNvSpPr/>
          <p:nvPr/>
        </p:nvSpPr>
        <p:spPr>
          <a:xfrm>
            <a:off x="1329690" y="3819572"/>
            <a:ext cx="9457200" cy="54000"/>
          </a:xfrm>
          <a:prstGeom prst="rect">
            <a:avLst/>
          </a:prstGeom>
          <a:gradFill>
            <a:gsLst>
              <a:gs pos="86000">
                <a:srgbClr val="499EFD"/>
              </a:gs>
              <a:gs pos="0">
                <a:srgbClr val="EBF4F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5" name="矩形 8"/>
          <p:cNvSpPr/>
          <p:nvPr/>
        </p:nvSpPr>
        <p:spPr>
          <a:xfrm rot="5400000">
            <a:off x="4067082" y="3707223"/>
            <a:ext cx="4057200" cy="54000"/>
          </a:xfrm>
          <a:prstGeom prst="rect">
            <a:avLst/>
          </a:prstGeom>
          <a:gradFill>
            <a:gsLst>
              <a:gs pos="86000">
                <a:srgbClr val="499EFD"/>
              </a:gs>
              <a:gs pos="0">
                <a:srgbClr val="EBF4FF">
                  <a:alpha val="9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12"/>
          <p:cNvGrpSpPr/>
          <p:nvPr/>
        </p:nvGrpSpPr>
        <p:grpSpPr>
          <a:xfrm>
            <a:off x="238125" y="3690620"/>
            <a:ext cx="766445" cy="308610"/>
            <a:chOff x="179" y="5812"/>
            <a:chExt cx="1207" cy="486"/>
          </a:xfrm>
        </p:grpSpPr>
        <p:sp>
          <p:nvSpPr>
            <p:cNvPr id="1048596" name="矩形: 圆角 25"/>
            <p:cNvSpPr/>
            <p:nvPr/>
          </p:nvSpPr>
          <p:spPr>
            <a:xfrm>
              <a:off x="179" y="5812"/>
              <a:ext cx="1207" cy="486"/>
            </a:xfrm>
            <a:prstGeom prst="roundRect">
              <a:avLst/>
            </a:prstGeom>
            <a:gradFill>
              <a:gsLst>
                <a:gs pos="0">
                  <a:schemeClr val="accent6">
                    <a:alpha val="40000"/>
                  </a:schemeClr>
                </a:gs>
                <a:gs pos="100000">
                  <a:srgbClr val="FFF3F2">
                    <a:alpha val="0"/>
                  </a:srgbClr>
                </a:gs>
              </a:gsLst>
              <a:lin ang="0" scaled="1"/>
            </a:gradFill>
            <a:ln w="6350" cap="flat" cmpd="sng">
              <a:gradFill>
                <a:gsLst>
                  <a:gs pos="0">
                    <a:schemeClr val="accent6">
                      <a:alpha val="100000"/>
                    </a:schemeClr>
                  </a:gs>
                  <a:gs pos="100000">
                    <a:srgbClr val="75B248">
                      <a:alpha val="0"/>
                    </a:srgbClr>
                  </a:gs>
                </a:gsLst>
                <a:lin ang="0" scaled="0"/>
              </a:gradFill>
              <a:prstDash val="solid"/>
              <a:miter lim="800000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597" name="文本框 9"/>
            <p:cNvSpPr txBox="1"/>
            <p:nvPr/>
          </p:nvSpPr>
          <p:spPr>
            <a:xfrm>
              <a:off x="417" y="5924"/>
              <a:ext cx="652" cy="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spc="40" dirty="0">
                  <a:solidFill>
                    <a:srgbClr val="00B050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容易</a:t>
              </a:r>
              <a:endParaRPr lang="zh-CN" altLang="en-US" sz="1200" spc="40" dirty="0">
                <a:solidFill>
                  <a:srgbClr val="00B05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64" name="组合 13"/>
          <p:cNvGrpSpPr/>
          <p:nvPr/>
        </p:nvGrpSpPr>
        <p:grpSpPr>
          <a:xfrm>
            <a:off x="11186795" y="3690620"/>
            <a:ext cx="766445" cy="308610"/>
            <a:chOff x="16462" y="5812"/>
            <a:chExt cx="1207" cy="486"/>
          </a:xfrm>
        </p:grpSpPr>
        <p:sp>
          <p:nvSpPr>
            <p:cNvPr id="1048598" name="矩形: 圆角 25"/>
            <p:cNvSpPr/>
            <p:nvPr/>
          </p:nvSpPr>
          <p:spPr>
            <a:xfrm rot="10800000">
              <a:off x="16462" y="5812"/>
              <a:ext cx="1207" cy="486"/>
            </a:xfrm>
            <a:prstGeom prst="roundRect">
              <a:avLst/>
            </a:prstGeom>
            <a:gradFill>
              <a:gsLst>
                <a:gs pos="0">
                  <a:srgbClr val="FF0000">
                    <a:alpha val="30000"/>
                  </a:srgbClr>
                </a:gs>
                <a:gs pos="100000">
                  <a:srgbClr val="FFF3F2">
                    <a:alpha val="0"/>
                  </a:srgbClr>
                </a:gs>
              </a:gsLst>
              <a:lin ang="0" scaled="1"/>
            </a:gradFill>
            <a:ln w="6350" cap="flat"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599" name="文本框 15"/>
            <p:cNvSpPr txBox="1"/>
            <p:nvPr/>
          </p:nvSpPr>
          <p:spPr>
            <a:xfrm>
              <a:off x="16940" y="5914"/>
              <a:ext cx="655" cy="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spc="40" dirty="0">
                  <a:solidFill>
                    <a:srgbClr val="FF0000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复杂</a:t>
              </a:r>
              <a:endParaRPr lang="zh-CN" altLang="en-US" sz="1200" spc="40" dirty="0">
                <a:solidFill>
                  <a:srgbClr val="FF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65" name="组合 16"/>
          <p:cNvGrpSpPr/>
          <p:nvPr/>
        </p:nvGrpSpPr>
        <p:grpSpPr>
          <a:xfrm>
            <a:off x="5944235" y="1069340"/>
            <a:ext cx="374015" cy="339090"/>
            <a:chOff x="364" y="5649"/>
            <a:chExt cx="589" cy="534"/>
          </a:xfrm>
        </p:grpSpPr>
        <p:sp>
          <p:nvSpPr>
            <p:cNvPr id="1048600" name="矩形: 圆角 25"/>
            <p:cNvSpPr/>
            <p:nvPr/>
          </p:nvSpPr>
          <p:spPr>
            <a:xfrm rot="5400000">
              <a:off x="340" y="5673"/>
              <a:ext cx="534" cy="486"/>
            </a:xfrm>
            <a:prstGeom prst="roundRect">
              <a:avLst/>
            </a:prstGeom>
            <a:gradFill>
              <a:gsLst>
                <a:gs pos="0">
                  <a:srgbClr val="FF0000">
                    <a:alpha val="30000"/>
                  </a:srgbClr>
                </a:gs>
                <a:gs pos="100000">
                  <a:srgbClr val="FFF3F2">
                    <a:alpha val="0"/>
                  </a:srgbClr>
                </a:gs>
              </a:gsLst>
              <a:lin ang="0" scaled="0"/>
            </a:gradFill>
            <a:ln w="6350" cap="flat"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601" name="文本框 18"/>
            <p:cNvSpPr txBox="1"/>
            <p:nvPr/>
          </p:nvSpPr>
          <p:spPr>
            <a:xfrm>
              <a:off x="491" y="5778"/>
              <a:ext cx="462" cy="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spc="40" dirty="0">
                  <a:solidFill>
                    <a:srgbClr val="FF0000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高</a:t>
              </a:r>
              <a:endParaRPr lang="zh-CN" altLang="en-US" sz="1200" spc="40" dirty="0">
                <a:solidFill>
                  <a:srgbClr val="FF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66" name="组合 19"/>
          <p:cNvGrpSpPr/>
          <p:nvPr/>
        </p:nvGrpSpPr>
        <p:grpSpPr>
          <a:xfrm>
            <a:off x="5937885" y="6280150"/>
            <a:ext cx="363220" cy="339090"/>
            <a:chOff x="354" y="5649"/>
            <a:chExt cx="572" cy="534"/>
          </a:xfrm>
        </p:grpSpPr>
        <p:sp>
          <p:nvSpPr>
            <p:cNvPr id="1048602" name="矩形: 圆角 25"/>
            <p:cNvSpPr/>
            <p:nvPr/>
          </p:nvSpPr>
          <p:spPr>
            <a:xfrm rot="16200000">
              <a:off x="330" y="5673"/>
              <a:ext cx="534" cy="486"/>
            </a:xfrm>
            <a:prstGeom prst="roundRect">
              <a:avLst/>
            </a:prstGeom>
            <a:gradFill>
              <a:gsLst>
                <a:gs pos="0">
                  <a:schemeClr val="accent6">
                    <a:alpha val="40000"/>
                  </a:schemeClr>
                </a:gs>
                <a:gs pos="100000">
                  <a:srgbClr val="FFF3F2">
                    <a:alpha val="0"/>
                  </a:srgbClr>
                </a:gs>
              </a:gsLst>
              <a:lin ang="0" scaled="0"/>
            </a:gradFill>
            <a:ln w="6350" cap="flat">
              <a:gradFill>
                <a:gsLst>
                  <a:gs pos="0">
                    <a:schemeClr val="accent6"/>
                  </a:gs>
                  <a:gs pos="100000">
                    <a:srgbClr val="75B248">
                      <a:alpha val="0"/>
                    </a:srgbClr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603" name="文本框 21"/>
            <p:cNvSpPr txBox="1"/>
            <p:nvPr/>
          </p:nvSpPr>
          <p:spPr>
            <a:xfrm>
              <a:off x="464" y="5791"/>
              <a:ext cx="462" cy="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spc="40" dirty="0">
                  <a:solidFill>
                    <a:srgbClr val="00B050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低</a:t>
              </a:r>
              <a:endParaRPr lang="zh-CN" altLang="en-US" sz="1200" spc="40" dirty="0">
                <a:solidFill>
                  <a:srgbClr val="00B05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1048604" name="直角三角形 22"/>
          <p:cNvSpPr/>
          <p:nvPr/>
        </p:nvSpPr>
        <p:spPr>
          <a:xfrm>
            <a:off x="10702290" y="3691890"/>
            <a:ext cx="499745" cy="180975"/>
          </a:xfrm>
          <a:prstGeom prst="rtTriangle">
            <a:avLst/>
          </a:prstGeom>
          <a:gradFill>
            <a:gsLst>
              <a:gs pos="86000">
                <a:srgbClr val="499EFD"/>
              </a:gs>
              <a:gs pos="0">
                <a:srgbClr val="EBF4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5" name="直角三角形 23"/>
          <p:cNvSpPr/>
          <p:nvPr/>
        </p:nvSpPr>
        <p:spPr>
          <a:xfrm flipH="1">
            <a:off x="1042670" y="3694430"/>
            <a:ext cx="499745" cy="180975"/>
          </a:xfrm>
          <a:prstGeom prst="rtTriangle">
            <a:avLst/>
          </a:prstGeom>
          <a:gradFill>
            <a:gsLst>
              <a:gs pos="86000">
                <a:srgbClr val="499EFD"/>
              </a:gs>
              <a:gs pos="0">
                <a:srgbClr val="EBF4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6" name="直角三角形 26"/>
          <p:cNvSpPr/>
          <p:nvPr/>
        </p:nvSpPr>
        <p:spPr>
          <a:xfrm rot="5400000" flipH="1">
            <a:off x="5941060" y="1562100"/>
            <a:ext cx="436245" cy="180975"/>
          </a:xfrm>
          <a:prstGeom prst="rtTriangle">
            <a:avLst/>
          </a:prstGeom>
          <a:gradFill>
            <a:gsLst>
              <a:gs pos="86000">
                <a:srgbClr val="499EFD"/>
              </a:gs>
              <a:gs pos="0">
                <a:srgbClr val="EBF4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7" name="直角三角形 27"/>
          <p:cNvSpPr/>
          <p:nvPr/>
        </p:nvSpPr>
        <p:spPr>
          <a:xfrm rot="16200000" flipH="1" flipV="1">
            <a:off x="5941060" y="5858510"/>
            <a:ext cx="436245" cy="180975"/>
          </a:xfrm>
          <a:prstGeom prst="rtTriangle">
            <a:avLst/>
          </a:prstGeom>
          <a:gradFill>
            <a:gsLst>
              <a:gs pos="86000">
                <a:srgbClr val="499EFD"/>
              </a:gs>
              <a:gs pos="0">
                <a:srgbClr val="EBF4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8" name="文本框 28"/>
          <p:cNvSpPr txBox="1"/>
          <p:nvPr/>
        </p:nvSpPr>
        <p:spPr>
          <a:xfrm>
            <a:off x="6130925" y="1907540"/>
            <a:ext cx="133350" cy="568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800" b="1" spc="4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业务价值</a:t>
            </a:r>
            <a:endParaRPr lang="zh-CN" altLang="en-US" sz="800" b="1" spc="40" dirty="0">
              <a:solidFill>
                <a:schemeClr val="tx1">
                  <a:lumMod val="65000"/>
                  <a:lumOff val="35000"/>
                </a:schemeClr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048609" name="文本框 29"/>
          <p:cNvSpPr txBox="1"/>
          <p:nvPr/>
        </p:nvSpPr>
        <p:spPr>
          <a:xfrm>
            <a:off x="1586230" y="3681095"/>
            <a:ext cx="681355" cy="132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800" b="1" spc="4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技术实现难度</a:t>
            </a:r>
            <a:endParaRPr lang="zh-CN" altLang="en-US" sz="800" b="1" spc="40" dirty="0">
              <a:solidFill>
                <a:schemeClr val="tx1">
                  <a:lumMod val="65000"/>
                  <a:lumOff val="35000"/>
                </a:schemeClr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048610" name="文本框 30"/>
          <p:cNvSpPr txBox="1"/>
          <p:nvPr/>
        </p:nvSpPr>
        <p:spPr>
          <a:xfrm>
            <a:off x="6130925" y="5224780"/>
            <a:ext cx="133350" cy="568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800" b="1" spc="4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业务价值</a:t>
            </a:r>
            <a:endParaRPr lang="zh-CN" altLang="en-US" sz="800" b="1" spc="40" dirty="0">
              <a:solidFill>
                <a:schemeClr val="tx1">
                  <a:lumMod val="65000"/>
                  <a:lumOff val="35000"/>
                </a:schemeClr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048611" name="文本框 31"/>
          <p:cNvSpPr txBox="1"/>
          <p:nvPr/>
        </p:nvSpPr>
        <p:spPr>
          <a:xfrm>
            <a:off x="9988550" y="3690620"/>
            <a:ext cx="66103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800" b="1" spc="4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技术实现难度</a:t>
            </a:r>
            <a:endParaRPr lang="zh-CN" altLang="en-US" sz="800" b="1" spc="40" dirty="0">
              <a:solidFill>
                <a:schemeClr val="tx1">
                  <a:lumMod val="65000"/>
                  <a:lumOff val="35000"/>
                </a:schemeClr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048612" name="文本框 71"/>
          <p:cNvSpPr txBox="1"/>
          <p:nvPr/>
        </p:nvSpPr>
        <p:spPr>
          <a:xfrm>
            <a:off x="3096260" y="1127760"/>
            <a:ext cx="1414780" cy="742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质量、风险和影响</a:t>
            </a:r>
            <a:endParaRPr lang="zh-CN" altLang="en-US" sz="1000" b="1" spc="4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质量（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FMEA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分析）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变更影响分析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知识产权保护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合规分析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13" name="文本框 37"/>
          <p:cNvSpPr txBox="1"/>
          <p:nvPr/>
        </p:nvSpPr>
        <p:spPr>
          <a:xfrm>
            <a:off x="1372235" y="2368550"/>
            <a:ext cx="1749425" cy="372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零件设计</a:t>
            </a:r>
            <a:r>
              <a:rPr lang="en-US" altLang="zh-CN" sz="1000" b="1" spc="40" dirty="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/</a:t>
            </a:r>
            <a:r>
              <a:rPr lang="zh-CN" altLang="en-US" sz="1000" b="1" spc="40" dirty="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采购成本</a:t>
            </a:r>
            <a:endParaRPr lang="zh-CN" altLang="en-US" sz="1000" b="1" spc="4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基于模型级别的零部件重用、分类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14" name="文本框 39"/>
          <p:cNvSpPr txBox="1"/>
          <p:nvPr/>
        </p:nvSpPr>
        <p:spPr>
          <a:xfrm>
            <a:off x="1586230" y="3149600"/>
            <a:ext cx="2513965" cy="373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29BFE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优化备件管理</a:t>
            </a:r>
            <a:endParaRPr lang="zh-CN" altLang="en-US" sz="1000" b="1" spc="40" dirty="0">
              <a:solidFill>
                <a:srgbClr val="29BFE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库存预测、模式检测、故障率根因、可持续性洞察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15" name="文本框 42"/>
          <p:cNvSpPr txBox="1"/>
          <p:nvPr/>
        </p:nvSpPr>
        <p:spPr>
          <a:xfrm>
            <a:off x="4060190" y="1907540"/>
            <a:ext cx="1640840" cy="555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EC8B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提高员工技能</a:t>
            </a:r>
            <a:endParaRPr lang="zh-CN" altLang="en-US" sz="1000" b="1" spc="40" dirty="0">
              <a:solidFill>
                <a:srgbClr val="EC8B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人工智能辅助装配、换线和维护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16" name="文本框 43"/>
          <p:cNvSpPr txBox="1"/>
          <p:nvPr/>
        </p:nvSpPr>
        <p:spPr>
          <a:xfrm>
            <a:off x="3654425" y="2620645"/>
            <a:ext cx="2283460" cy="6673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加速产品开发</a:t>
            </a:r>
            <a:endParaRPr lang="zh-CN" altLang="en-US" sz="1000" b="1" spc="4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智能需求和测试创作、设计建议、供应商分析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文档自动分类及标签化，内容智能提取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BOM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分析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17" name="文本框 45"/>
          <p:cNvSpPr txBox="1"/>
          <p:nvPr/>
        </p:nvSpPr>
        <p:spPr>
          <a:xfrm>
            <a:off x="6603365" y="1196340"/>
            <a:ext cx="1615440" cy="5092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智能知识引擎</a:t>
            </a:r>
            <a:endParaRPr lang="zh-CN" altLang="en-US" sz="1000" b="1" spc="4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多模态文档解析与知识图谱构建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智能设计导航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18" name="文本框 46"/>
          <p:cNvSpPr txBox="1"/>
          <p:nvPr/>
        </p:nvSpPr>
        <p:spPr>
          <a:xfrm>
            <a:off x="6556375" y="1958975"/>
            <a:ext cx="1943735" cy="373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EC8B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可制造性设计</a:t>
            </a:r>
            <a:endParaRPr lang="zh-CN" altLang="en-US" sz="1000" b="1" spc="40" dirty="0">
              <a:solidFill>
                <a:srgbClr val="EC8B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自动化工艺路线规划和工作指导书创作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19" name="文本框 47"/>
          <p:cNvSpPr txBox="1"/>
          <p:nvPr/>
        </p:nvSpPr>
        <p:spPr>
          <a:xfrm>
            <a:off x="6442075" y="2779395"/>
            <a:ext cx="2131695" cy="5086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75B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提高运营效率</a:t>
            </a:r>
            <a:endParaRPr lang="zh-CN" altLang="en-US" sz="1000" b="1" spc="40" dirty="0">
              <a:solidFill>
                <a:srgbClr val="75B2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识别瓶颈，时间损失效率，加快解决速度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研发运营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/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绩效分析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20" name="文本框 48"/>
          <p:cNvSpPr txBox="1"/>
          <p:nvPr/>
        </p:nvSpPr>
        <p:spPr>
          <a:xfrm>
            <a:off x="9024620" y="1196340"/>
            <a:ext cx="2514600" cy="10509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75B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端到端智能闭环</a:t>
            </a:r>
            <a:endParaRPr lang="zh-CN" altLang="en-US" sz="1000" b="1" spc="4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从需求分析到设计、制造、服务的全流程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Al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驱动，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形成“需求</a:t>
            </a:r>
            <a:r>
              <a:rPr lang="en-US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→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设计</a:t>
            </a:r>
            <a:r>
              <a:rPr lang="en-US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→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生产</a:t>
            </a:r>
            <a:r>
              <a:rPr lang="en-US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→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服务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”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的自主迭代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其它数字主线应用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21" name="文本框 49"/>
          <p:cNvSpPr txBox="1"/>
          <p:nvPr/>
        </p:nvSpPr>
        <p:spPr>
          <a:xfrm>
            <a:off x="9432925" y="2108835"/>
            <a:ext cx="1452880" cy="555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75B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数据分析及决策支持</a:t>
            </a:r>
            <a:endParaRPr lang="zh-CN" altLang="en-US" sz="1000" b="1" spc="40" dirty="0">
              <a:solidFill>
                <a:srgbClr val="75B2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产品全生命周期数据分析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决策优化支持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22" name="文本框 50"/>
          <p:cNvSpPr txBox="1"/>
          <p:nvPr/>
        </p:nvSpPr>
        <p:spPr>
          <a:xfrm>
            <a:off x="9267190" y="2967355"/>
            <a:ext cx="1174750" cy="555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29BFE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智能服务</a:t>
            </a:r>
            <a:endParaRPr lang="zh-CN" altLang="en-US" sz="1000" b="1" spc="40" dirty="0">
              <a:solidFill>
                <a:srgbClr val="29BFE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远程故障排除和分类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预测性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APS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排程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23" name="文本框 51"/>
          <p:cNvSpPr txBox="1"/>
          <p:nvPr/>
        </p:nvSpPr>
        <p:spPr>
          <a:xfrm>
            <a:off x="1372235" y="4951730"/>
            <a:ext cx="2564130" cy="948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75B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智能助手</a:t>
            </a:r>
            <a:endParaRPr lang="zh-CN" altLang="en-US" sz="1000" b="1" spc="40" dirty="0">
              <a:solidFill>
                <a:srgbClr val="75B2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文本搜索：基于文档的知识库检索增强（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RAG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）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多模态搜索：支持文本、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CAD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模型、图像混合搜索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个性化推送和专家支持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智能需求检索，自动推理深层次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需求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智能问答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24" name="文本框 52"/>
          <p:cNvSpPr txBox="1"/>
          <p:nvPr/>
        </p:nvSpPr>
        <p:spPr>
          <a:xfrm>
            <a:off x="3096260" y="4284345"/>
            <a:ext cx="2911475" cy="6673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75B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流程自动化</a:t>
            </a:r>
            <a:endParaRPr lang="zh-CN" altLang="en-US" sz="1000" b="1" spc="40" dirty="0">
              <a:solidFill>
                <a:srgbClr val="75B2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自动审批符合规则的文档（如技术规范）</a:t>
            </a:r>
            <a:endParaRPr lang="en-US" altLang="zh-CN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自动检测文档中的异常（如缺失关键信息）并提醒相关人员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文档质量智能检查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25" name="文本框 53"/>
          <p:cNvSpPr txBox="1"/>
          <p:nvPr/>
        </p:nvSpPr>
        <p:spPr>
          <a:xfrm>
            <a:off x="6669405" y="4143375"/>
            <a:ext cx="1255395" cy="949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智能设计助手</a:t>
            </a:r>
            <a:endParaRPr lang="zh-CN" altLang="en-US" sz="1000" b="1" spc="4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建模知识推送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设计推荐与复用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Text-to-CAD</a:t>
            </a:r>
            <a:endParaRPr lang="en-US" altLang="zh-CN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模型相似性分析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模型质量检查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26" name="文本框 55"/>
          <p:cNvSpPr txBox="1"/>
          <p:nvPr/>
        </p:nvSpPr>
        <p:spPr>
          <a:xfrm>
            <a:off x="8453120" y="4143375"/>
            <a:ext cx="1750060" cy="619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000" b="1" spc="40" dirty="0">
                <a:solidFill>
                  <a:srgbClr val="29BFE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降低服务交付成本</a:t>
            </a:r>
            <a:endParaRPr lang="zh-CN" altLang="en-US" sz="1000" b="1" spc="40" dirty="0">
              <a:solidFill>
                <a:srgbClr val="29BFE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zh-CN" altLang="en-US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减少现场服务次数及人工</a:t>
            </a:r>
            <a:endParaRPr lang="zh-CN" altLang="en-US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  <a:sym typeface="+mn-ea"/>
              </a:rPr>
              <a:t>·</a:t>
            </a:r>
            <a:r>
              <a:rPr lang="en-US" altLang="zh-CN" sz="800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借助AI协助减少现场服务时间</a:t>
            </a:r>
            <a:endParaRPr lang="en-US" altLang="zh-CN" sz="800" spc="4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27" name="文本框 2"/>
          <p:cNvSpPr txBox="1"/>
          <p:nvPr/>
        </p:nvSpPr>
        <p:spPr>
          <a:xfrm>
            <a:off x="10279380" y="5990590"/>
            <a:ext cx="414020" cy="123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800" spc="40" dirty="0">
                <a:solidFill>
                  <a:srgbClr val="6799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研发</a:t>
            </a:r>
            <a:r>
              <a:rPr lang="en-US" altLang="zh-CN" sz="800" spc="40" dirty="0">
                <a:solidFill>
                  <a:srgbClr val="6799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(5)</a:t>
            </a:r>
            <a:endParaRPr lang="en-US" altLang="zh-CN" sz="800" spc="40" dirty="0">
              <a:solidFill>
                <a:srgbClr val="6799C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28" name="椭圆 3"/>
          <p:cNvSpPr/>
          <p:nvPr/>
        </p:nvSpPr>
        <p:spPr>
          <a:xfrm>
            <a:off x="9537700" y="6023610"/>
            <a:ext cx="97155" cy="97155"/>
          </a:xfrm>
          <a:prstGeom prst="ellipse">
            <a:avLst/>
          </a:prstGeom>
          <a:solidFill>
            <a:srgbClr val="75B248">
              <a:alpha val="5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9" name="椭圆 4"/>
          <p:cNvSpPr/>
          <p:nvPr/>
        </p:nvSpPr>
        <p:spPr>
          <a:xfrm>
            <a:off x="10163175" y="6023610"/>
            <a:ext cx="97155" cy="97155"/>
          </a:xfrm>
          <a:prstGeom prst="ellipse">
            <a:avLst/>
          </a:prstGeom>
          <a:solidFill>
            <a:srgbClr val="576DFF">
              <a:alpha val="5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0" name="椭圆 6"/>
          <p:cNvSpPr/>
          <p:nvPr/>
        </p:nvSpPr>
        <p:spPr>
          <a:xfrm>
            <a:off x="10788650" y="6023610"/>
            <a:ext cx="97155" cy="97155"/>
          </a:xfrm>
          <a:prstGeom prst="ellipse">
            <a:avLst/>
          </a:prstGeom>
          <a:solidFill>
            <a:srgbClr val="EC8B4A">
              <a:alpha val="5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1" name="椭圆 10"/>
          <p:cNvSpPr/>
          <p:nvPr/>
        </p:nvSpPr>
        <p:spPr>
          <a:xfrm>
            <a:off x="11414125" y="6023610"/>
            <a:ext cx="97155" cy="97155"/>
          </a:xfrm>
          <a:prstGeom prst="ellipse">
            <a:avLst/>
          </a:prstGeom>
          <a:solidFill>
            <a:srgbClr val="29BFE5">
              <a:alpha val="5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2" name="文本框 32"/>
          <p:cNvSpPr txBox="1"/>
          <p:nvPr/>
        </p:nvSpPr>
        <p:spPr>
          <a:xfrm>
            <a:off x="9646920" y="5990590"/>
            <a:ext cx="415290" cy="132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800" spc="40" dirty="0">
                <a:solidFill>
                  <a:srgbClr val="6799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通用</a:t>
            </a:r>
            <a:r>
              <a:rPr lang="en-US" altLang="zh-CN" sz="800" spc="40" dirty="0">
                <a:solidFill>
                  <a:srgbClr val="6799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(5)</a:t>
            </a:r>
            <a:endParaRPr lang="en-US" altLang="zh-CN" sz="800" spc="40" dirty="0">
              <a:solidFill>
                <a:srgbClr val="6799C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33" name="文本框 33"/>
          <p:cNvSpPr txBox="1"/>
          <p:nvPr/>
        </p:nvSpPr>
        <p:spPr>
          <a:xfrm>
            <a:off x="10906760" y="5990590"/>
            <a:ext cx="414020" cy="123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800" spc="40" dirty="0">
                <a:solidFill>
                  <a:srgbClr val="6799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制造</a:t>
            </a:r>
            <a:r>
              <a:rPr lang="en-US" altLang="zh-CN" sz="800" spc="40" dirty="0">
                <a:solidFill>
                  <a:srgbClr val="6799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(2)</a:t>
            </a:r>
            <a:endParaRPr lang="en-US" altLang="zh-CN" sz="800" spc="40" dirty="0">
              <a:solidFill>
                <a:srgbClr val="6799C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1048634" name="文本框 34"/>
          <p:cNvSpPr txBox="1"/>
          <p:nvPr/>
        </p:nvSpPr>
        <p:spPr>
          <a:xfrm>
            <a:off x="11539220" y="5999480"/>
            <a:ext cx="414020" cy="123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800" spc="40" dirty="0">
                <a:solidFill>
                  <a:srgbClr val="6799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服务</a:t>
            </a:r>
            <a:r>
              <a:rPr lang="en-US" altLang="zh-CN" sz="800" spc="40" dirty="0">
                <a:solidFill>
                  <a:srgbClr val="6799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itchFamily="18" charset="-122"/>
              </a:rPr>
              <a:t>(3)</a:t>
            </a:r>
            <a:endParaRPr lang="en-US" altLang="zh-CN" sz="800" spc="40" dirty="0">
              <a:solidFill>
                <a:srgbClr val="6799C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itchFamily="18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81430" y="4940935"/>
            <a:ext cx="2647315" cy="852805"/>
          </a:xfrm>
          <a:prstGeom prst="roundRect">
            <a:avLst/>
          </a:prstGeom>
          <a:noFill/>
          <a:ln w="12700" cmpd="sng">
            <a:solidFill>
              <a:srgbClr val="00B05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053715" y="4256405"/>
            <a:ext cx="2953385" cy="619125"/>
          </a:xfrm>
          <a:prstGeom prst="roundRect">
            <a:avLst/>
          </a:prstGeom>
          <a:noFill/>
          <a:ln w="12700" cmpd="sng">
            <a:solidFill>
              <a:srgbClr val="00B05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479540" y="1907540"/>
            <a:ext cx="2093595" cy="424815"/>
          </a:xfrm>
          <a:prstGeom prst="roundRect">
            <a:avLst/>
          </a:prstGeom>
          <a:noFill/>
          <a:ln w="12700" cmpd="sng">
            <a:solidFill>
              <a:srgbClr val="C0000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335770" y="2065020"/>
            <a:ext cx="1452880" cy="509905"/>
          </a:xfrm>
          <a:prstGeom prst="roundRect">
            <a:avLst/>
          </a:prstGeom>
          <a:noFill/>
          <a:ln w="12700" cmpd="sng">
            <a:solidFill>
              <a:srgbClr val="00B05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544945" y="1150620"/>
            <a:ext cx="1748790" cy="509905"/>
          </a:xfrm>
          <a:prstGeom prst="roundRect">
            <a:avLst/>
          </a:prstGeom>
          <a:noFill/>
          <a:ln w="12700" cmpd="sng">
            <a:solidFill>
              <a:srgbClr val="0070C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234805" y="2944495"/>
            <a:ext cx="1174115" cy="509905"/>
          </a:xfrm>
          <a:prstGeom prst="roundRect">
            <a:avLst/>
          </a:prstGeom>
          <a:noFill/>
          <a:ln w="12700" cmpd="sng">
            <a:solidFill>
              <a:srgbClr val="00B0F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7" name="文本框 26"/>
          <p:cNvSpPr txBox="1"/>
          <p:nvPr>
            <p:custDataLst>
              <p:tags r:id="rId1"/>
            </p:custDataLst>
          </p:nvPr>
        </p:nvSpPr>
        <p:spPr>
          <a:xfrm>
            <a:off x="238125" y="6253480"/>
            <a:ext cx="284861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800">
                <a:solidFill>
                  <a:schemeClr val="bg1">
                    <a:lumMod val="50000"/>
                  </a:schemeClr>
                </a:solidFill>
                <a:sym typeface="+mn-ea"/>
              </a:rPr>
              <a:t>注：图中框选部分是开目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sym typeface="+mn-ea"/>
              </a:rPr>
              <a:t>AI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sym typeface="+mn-ea"/>
              </a:rPr>
              <a:t>产品当前已涉及的应用场景</a:t>
            </a:r>
            <a:endParaRPr lang="zh-CN" altLang="en-US" sz="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94100" y="2574925"/>
            <a:ext cx="2350135" cy="668020"/>
          </a:xfrm>
          <a:prstGeom prst="roundRect">
            <a:avLst/>
          </a:prstGeom>
          <a:noFill/>
          <a:ln w="12700" cmpd="sng">
            <a:solidFill>
              <a:srgbClr val="0070C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0"/>
          <p:cNvSpPr/>
          <p:nvPr/>
        </p:nvSpPr>
        <p:spPr>
          <a:xfrm>
            <a:off x="6545580" y="4064000"/>
            <a:ext cx="1114425" cy="1028065"/>
          </a:xfrm>
          <a:prstGeom prst="roundRect">
            <a:avLst/>
          </a:prstGeom>
          <a:noFill/>
          <a:ln w="12700" cmpd="sng">
            <a:solidFill>
              <a:srgbClr val="0070C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2"/>
          <p:cNvSpPr>
            <a:spLocks noGrp="1"/>
          </p:cNvSpPr>
          <p:nvPr/>
        </p:nvSpPr>
        <p:spPr>
          <a:xfrm>
            <a:off x="596900" y="240665"/>
            <a:ext cx="9812020" cy="70548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rgbClr val="084595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在工业软件产品全生命周期中的</a:t>
            </a:r>
            <a:r>
              <a:rPr lang="en-US" altLang="zh-CN" sz="2800" dirty="0">
                <a:latin typeface="微软雅黑" charset="0"/>
                <a:ea typeface="微软雅黑" charset="0"/>
                <a:cs typeface="微软雅黑" charset="0"/>
              </a:rPr>
              <a:t>15</a:t>
            </a:r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个应用场景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en-US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8/15)</a:t>
            </a:r>
            <a:endParaRPr lang="en-US" sz="14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96265" y="345440"/>
            <a:ext cx="9518650" cy="459105"/>
          </a:xfrm>
        </p:spPr>
        <p:txBody>
          <a:bodyPr/>
          <a:lstStyle/>
          <a:p>
            <a:r>
              <a:rPr lang="en-US" altLang="zh-CN" sz="2800" dirty="0">
                <a:latin typeface="微软雅黑" charset="0"/>
                <a:ea typeface="微软雅黑" charset="0"/>
                <a:cs typeface="微软雅黑" charset="0"/>
              </a:rPr>
              <a:t>2025</a:t>
            </a:r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年工作总结</a:t>
            </a:r>
            <a:endParaRPr lang="zh-CN" altLang="en-US" sz="28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" name="文本框 5"/>
          <p:cNvSpPr txBox="1"/>
          <p:nvPr>
            <p:custDataLst>
              <p:tags r:id="rId1"/>
            </p:custDataLst>
          </p:nvPr>
        </p:nvSpPr>
        <p:spPr>
          <a:xfrm>
            <a:off x="746964" y="1018481"/>
            <a:ext cx="10962895" cy="54351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indent="0" algn="l" fontAlgn="auto">
              <a:spcBef>
                <a:spcPts val="700"/>
              </a:spcBef>
            </a:pPr>
            <a:r>
              <a:rPr lang="zh-CN" altLang="en-US" sz="1400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团队建设：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基础班底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3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人，入职</a:t>
            </a:r>
            <a:r>
              <a:rPr lang="en-US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3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人，转岗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12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人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18/</a:t>
            </a:r>
            <a:r>
              <a:rPr lang="en-US" altLang="zh-CN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zh-CN" altLang="en-US" sz="1400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产品研发：</a:t>
            </a:r>
            <a:r>
              <a:rPr lang="en-US" altLang="zh-CN" sz="1600" dirty="0">
                <a:solidFill>
                  <a:srgbClr val="92D05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8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月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10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日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KMArtizen.AI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云底座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上线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zh-CN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新版</a:t>
            </a:r>
            <a:r>
              <a:rPr lang="en-US" altLang="zh-CN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小沐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、模型管理、知识库管理、</a:t>
            </a:r>
            <a:r>
              <a:rPr lang="en-US" altLang="zh-CN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MCP</a:t>
            </a:r>
            <a:r>
              <a:rPr lang="zh-CN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管理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、</a:t>
            </a:r>
            <a:r>
              <a:rPr lang="zh-CN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多智能体管理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、</a:t>
            </a:r>
            <a:r>
              <a:rPr lang="en-US" altLang="zh-CN" sz="1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开发平台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★★★</a:t>
            </a:r>
            <a:endParaRPr lang="zh-CN" altLang="en-US" sz="14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</a:t>
            </a:r>
            <a:r>
              <a:rPr lang="en-US" altLang="zh-CN" sz="1400" dirty="0">
                <a:solidFill>
                  <a:srgbClr val="92D05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9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月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26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日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KMArtizen.AI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低代码平台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上线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（数据对象建模、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KMFlow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业务流编排、可视化编辑器、开发态与运行态业务闭环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★★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★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★</a:t>
            </a:r>
            <a:endParaRPr lang="zh-CN" altLang="en-US" sz="14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</a:t>
            </a:r>
            <a:r>
              <a:rPr lang="en-US" altLang="zh-CN" sz="1400" dirty="0">
                <a:solidFill>
                  <a:srgbClr val="92D05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数据分析智能体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、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系统运维智能体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迭代优化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★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</a:t>
            </a:r>
            <a:r>
              <a:rPr lang="en-US" altLang="zh-CN" sz="1400" dirty="0">
                <a:solidFill>
                  <a:srgbClr val="92D05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9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月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8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日</a:t>
            </a:r>
            <a:r>
              <a:rPr lang="en-US" altLang="zh-CN" sz="1400" u="sng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400" u="sng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工艺生成智能体</a:t>
            </a:r>
            <a:r>
              <a:rPr lang="zh-CN" altLang="en-US" sz="1400" u="sng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原型系统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协同开发上线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3DMPS + AI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★★★</a:t>
            </a:r>
            <a:endParaRPr lang="zh-CN" altLang="en-US" sz="1400" dirty="0">
              <a:solidFill>
                <a:srgbClr val="F19937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    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3DDFM + AI 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工作流原型系统开发</a:t>
            </a:r>
            <a:endParaRPr lang="zh-CN" altLang="en-US" sz="1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 10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月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24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日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KMCode 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编程智能体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上线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★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★★★</a:t>
            </a:r>
            <a:endParaRPr lang="zh-CN" altLang="en-US" sz="1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</a:t>
            </a:r>
            <a:r>
              <a:rPr lang="en-US" altLang="zh-CN" sz="1400" dirty="0">
                <a:solidFill>
                  <a:srgbClr val="92D05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自建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研究院</a:t>
            </a:r>
            <a:r>
              <a:rPr lang="en-US" altLang="zh-CN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GPU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算力集群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en-US" altLang="en-US" sz="1200">
                <a:solidFill>
                  <a:srgbClr val="F19937"/>
                </a:solidFill>
                <a:sym typeface="+mn-ea"/>
              </a:rPr>
              <a:t>NVIDIA A100 8卡 </a:t>
            </a:r>
            <a:r>
              <a:rPr lang="en-US" altLang="en-US" sz="1200">
                <a:solidFill>
                  <a:schemeClr val="bg1">
                    <a:lumMod val="65000"/>
                  </a:schemeClr>
                </a:solidFill>
                <a:sym typeface="+mn-ea"/>
              </a:rPr>
              <a:t>× </a:t>
            </a:r>
            <a:r>
              <a:rPr lang="en-US" altLang="en-US" sz="12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1</a:t>
            </a:r>
            <a:r>
              <a:rPr lang="en-US" altLang="en-US" sz="1200">
                <a:solidFill>
                  <a:srgbClr val="F19937"/>
                </a:solidFill>
                <a:sym typeface="+mn-ea"/>
              </a:rPr>
              <a:t>  + </a:t>
            </a:r>
            <a:r>
              <a:rPr lang="en-US" altLang="en-US" sz="12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HG K100-AI 8卡 DCU</a:t>
            </a:r>
            <a:r>
              <a:rPr lang="en-US" altLang="en-US" sz="1200" dirty="0">
                <a:solidFill>
                  <a:srgbClr val="EF857D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r>
              <a:rPr lang="en-US" altLang="zh-CN" sz="1400" dirty="0">
                <a:solidFill>
                  <a:srgbClr val="FFCF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★★★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14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                          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zh-CN" altLang="en-US" sz="1400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项目推进：</a:t>
            </a:r>
            <a:r>
              <a:rPr lang="en-US" altLang="zh-CN" sz="1400" dirty="0">
                <a:solidFill>
                  <a:srgbClr val="92D05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CHF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机匣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工艺项目实施及现场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情况摸底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9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月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8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日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小沐及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3DMPS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联动</a:t>
            </a:r>
            <a:r>
              <a:rPr lang="zh-CN" altLang="en-US" sz="1400" dirty="0">
                <a:solidFill>
                  <a:srgbClr val="F19937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现场演示成功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★★★</a:t>
            </a:r>
            <a:endParaRPr lang="zh-CN" altLang="en-US" sz="14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中物院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6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所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工信部指南项目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落地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（总预算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2000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万元，开目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560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万元）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★★</a:t>
            </a:r>
            <a:endParaRPr lang="zh-CN" altLang="en-US" sz="14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                                  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zh-CN" altLang="en-US" sz="1400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培训落地：</a:t>
            </a:r>
            <a:r>
              <a:rPr lang="en-US" altLang="zh-CN" sz="1400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8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月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29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日参加《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集成产品开发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IPD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体系精讲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》深圳公开课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3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天现场培训，并将所学用于产品规划实践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★★★</a:t>
            </a:r>
            <a:endParaRPr lang="zh-CN" altLang="en-US" sz="14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《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Claude Code 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实战分享：上下文工程赋能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KMFlow 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运行态设计、开发实践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》培训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★★</a:t>
            </a:r>
            <a:endParaRPr lang="zh-CN" altLang="en-US" sz="14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                                                                         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spcBef>
                <a:spcPts val="700"/>
              </a:spcBef>
            </a:pPr>
            <a:r>
              <a:rPr lang="zh-CN" altLang="en-US" sz="1400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推广宣传：</a:t>
            </a:r>
            <a:r>
              <a:rPr lang="en-US" altLang="zh-CN" sz="1400" dirty="0">
                <a:solidFill>
                  <a:srgbClr val="92D05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9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月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26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日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《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领航，驭见未来制造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》产品发布会支撑</a:t>
            </a: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★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★</a:t>
            </a:r>
            <a:r>
              <a:rPr lang="en-US" altLang="zh-CN" sz="1400" dirty="0">
                <a:solidFill>
                  <a:srgbClr val="9DC3E6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3" name="图片 2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2115820"/>
            <a:ext cx="180000" cy="180000"/>
          </a:xfrm>
          <a:prstGeom prst="rect">
            <a:avLst/>
          </a:prstGeom>
        </p:spPr>
      </p:pic>
      <p:pic>
        <p:nvPicPr>
          <p:cNvPr id="7" name="图片 6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2719070"/>
            <a:ext cx="180000" cy="180000"/>
          </a:xfrm>
          <a:prstGeom prst="rect">
            <a:avLst/>
          </a:prstGeom>
        </p:spPr>
      </p:pic>
      <p:pic>
        <p:nvPicPr>
          <p:cNvPr id="9" name="图片 8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4262755"/>
            <a:ext cx="180000" cy="180000"/>
          </a:xfrm>
          <a:prstGeom prst="rect">
            <a:avLst/>
          </a:prstGeom>
        </p:spPr>
      </p:pic>
      <p:pic>
        <p:nvPicPr>
          <p:cNvPr id="11" name="图片 10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4564380"/>
            <a:ext cx="180000" cy="180000"/>
          </a:xfrm>
          <a:prstGeom prst="rect">
            <a:avLst/>
          </a:prstGeom>
        </p:spPr>
      </p:pic>
      <p:pic>
        <p:nvPicPr>
          <p:cNvPr id="13" name="图片 12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6080125"/>
            <a:ext cx="180000" cy="180000"/>
          </a:xfrm>
          <a:prstGeom prst="rect">
            <a:avLst/>
          </a:prstGeom>
        </p:spPr>
      </p:pic>
      <p:pic>
        <p:nvPicPr>
          <p:cNvPr id="53" name="图片 52" descr="正确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3550" y="1202350"/>
            <a:ext cx="180000" cy="179705"/>
          </a:xfrm>
          <a:prstGeom prst="rect">
            <a:avLst/>
          </a:prstGeom>
        </p:spPr>
      </p:pic>
      <p:pic>
        <p:nvPicPr>
          <p:cNvPr id="5" name="图片 4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5167630"/>
            <a:ext cx="180000" cy="180000"/>
          </a:xfrm>
          <a:prstGeom prst="rect">
            <a:avLst/>
          </a:prstGeom>
        </p:spPr>
      </p:pic>
      <p:pic>
        <p:nvPicPr>
          <p:cNvPr id="6" name="图片 5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5477510"/>
            <a:ext cx="180000" cy="180000"/>
          </a:xfrm>
          <a:prstGeom prst="rect">
            <a:avLst/>
          </a:prstGeom>
        </p:spPr>
      </p:pic>
      <p:pic>
        <p:nvPicPr>
          <p:cNvPr id="8" name="图片 7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3019425"/>
            <a:ext cx="180000" cy="180000"/>
          </a:xfrm>
          <a:prstGeom prst="rect">
            <a:avLst/>
          </a:prstGeom>
        </p:spPr>
      </p:pic>
      <p:pic>
        <p:nvPicPr>
          <p:cNvPr id="10" name="图片 9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2421255"/>
            <a:ext cx="180000" cy="180000"/>
          </a:xfrm>
          <a:prstGeom prst="rect">
            <a:avLst/>
          </a:prstGeom>
        </p:spPr>
      </p:pic>
      <p:pic>
        <p:nvPicPr>
          <p:cNvPr id="20" name="图片 19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1823085"/>
            <a:ext cx="180000" cy="180000"/>
          </a:xfrm>
          <a:prstGeom prst="rect">
            <a:avLst/>
          </a:prstGeom>
        </p:spPr>
      </p:pic>
      <p:pic>
        <p:nvPicPr>
          <p:cNvPr id="21" name="图片 20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3631565"/>
            <a:ext cx="180000" cy="180000"/>
          </a:xfrm>
          <a:prstGeom prst="rect">
            <a:avLst/>
          </a:prstGeom>
        </p:spPr>
      </p:pic>
      <p:pic>
        <p:nvPicPr>
          <p:cNvPr id="2" name="图片 1" descr="正确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3329940"/>
            <a:ext cx="180000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205" y="803275"/>
            <a:ext cx="10689590" cy="5250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3600">
                <a:solidFill>
                  <a:schemeClr val="accent4"/>
                </a:solidFill>
              </a:rPr>
              <a:t>产品</a:t>
            </a:r>
            <a:r>
              <a:rPr lang="en-US" altLang="zh-CN" sz="3600">
                <a:solidFill>
                  <a:schemeClr val="accent4"/>
                </a:solidFill>
              </a:rPr>
              <a:t> + </a:t>
            </a:r>
            <a:r>
              <a:rPr lang="zh-CN" altLang="en-US" sz="3600">
                <a:solidFill>
                  <a:schemeClr val="accent4"/>
                </a:solidFill>
              </a:rPr>
              <a:t>服务</a:t>
            </a:r>
            <a:endParaRPr lang="en-US" altLang="zh-CN" sz="3600">
              <a:solidFill>
                <a:schemeClr val="accent4"/>
              </a:solidFill>
            </a:endParaRPr>
          </a:p>
          <a:p>
            <a:pPr algn="ctr"/>
            <a:r>
              <a:rPr lang="zh-CN" altLang="en-US" sz="1600">
                <a:solidFill>
                  <a:schemeClr val="bg1"/>
                </a:solidFill>
              </a:rPr>
              <a:t>购买了产品年服务的客户，承诺</a:t>
            </a:r>
            <a:r>
              <a:rPr lang="en-US" altLang="zh-CN" sz="1600">
                <a:solidFill>
                  <a:schemeClr val="bg1"/>
                </a:solidFill>
              </a:rPr>
              <a:t>24</a:t>
            </a:r>
            <a:r>
              <a:rPr lang="zh-CN" altLang="en-US" sz="1600">
                <a:solidFill>
                  <a:schemeClr val="bg1"/>
                </a:solidFill>
              </a:rPr>
              <a:t>小时</a:t>
            </a:r>
            <a:r>
              <a:rPr lang="zh-CN" altLang="en-US" sz="1600">
                <a:solidFill>
                  <a:schemeClr val="bg1"/>
                </a:solidFill>
              </a:rPr>
              <a:t>在线服务支撑，</a:t>
            </a:r>
            <a:r>
              <a:rPr lang="zh-CN" altLang="en-US" sz="1600">
                <a:solidFill>
                  <a:schemeClr val="bg1"/>
                </a:solidFill>
              </a:rPr>
              <a:t>服务期内产品免费升级至“最新稳定版”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sym typeface="+mn-ea"/>
              </a:rPr>
              <a:t>         </a:t>
            </a:r>
            <a:endParaRPr lang="zh-CN" altLang="en-US" sz="28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048689" name="文本框 1"/>
          <p:cNvSpPr txBox="1"/>
          <p:nvPr>
            <p:custDataLst>
              <p:tags r:id="rId2"/>
            </p:custDataLst>
          </p:nvPr>
        </p:nvSpPr>
        <p:spPr>
          <a:xfrm>
            <a:off x="751205" y="6054090"/>
            <a:ext cx="10689590" cy="4019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经营目标牵引，价值导向，</a:t>
            </a:r>
            <a:r>
              <a:rPr lang="zh-CN" sz="1600">
                <a:solidFill>
                  <a:schemeClr val="bg1">
                    <a:lumMod val="75000"/>
                  </a:schemeClr>
                </a:solidFill>
                <a:sym typeface="+mn-ea"/>
              </a:rPr>
              <a:t>实事求是，</a:t>
            </a:r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用数据说话</a:t>
            </a:r>
            <a:endParaRPr sz="16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>
          <a:xfrm>
            <a:off x="815975" y="212725"/>
            <a:ext cx="9874885" cy="704850"/>
          </a:xfrm>
        </p:spPr>
        <p:txBody>
          <a:bodyPr/>
          <a:p>
            <a:r>
              <a:rPr lang="zh-CN" altLang="en-US" sz="2800">
                <a:solidFill>
                  <a:srgbClr val="084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工业数字化转型关键要素：创新生态环境</a:t>
            </a:r>
            <a:r>
              <a:rPr 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（产业链</a:t>
            </a:r>
            <a:r>
              <a:rPr 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数字化）</a:t>
            </a:r>
            <a:endParaRPr lang="zh-CN" altLang="en-US" sz="1400"/>
          </a:p>
        </p:txBody>
      </p:sp>
      <p:sp>
        <p:nvSpPr>
          <p:cNvPr id="42" name="文本框 3"/>
          <p:cNvSpPr txBox="1"/>
          <p:nvPr>
            <p:custDataLst>
              <p:tags r:id="rId1"/>
            </p:custDataLst>
          </p:nvPr>
        </p:nvSpPr>
        <p:spPr>
          <a:xfrm>
            <a:off x="759460" y="5799455"/>
            <a:ext cx="10753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ts val="0"/>
              </a:spcBef>
            </a:pPr>
            <a:r>
              <a:rPr lang="zh-CN" altLang="en-US" sz="1600">
                <a:solidFill>
                  <a:srgbClr val="084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产业链数字化转型升级的基本商业逻辑</a:t>
            </a:r>
            <a:endParaRPr lang="zh-CN" altLang="en-US" sz="1600">
              <a:solidFill>
                <a:srgbClr val="0845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0"/>
              </a:spcBef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通过数字化技术实现</a:t>
            </a:r>
            <a:r>
              <a:rPr lang="zh-CN" altLang="en-US" sz="1200" u="sng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产业链上下游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的</a:t>
            </a:r>
            <a:r>
              <a:rPr lang="zh-CN" altLang="en-US" sz="1200" u="sng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业务一体化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融合，业务极致地快，从而实现产业链</a:t>
            </a:r>
            <a:r>
              <a:rPr lang="zh-CN" altLang="en-US" sz="1200" u="sng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结构性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的显著</a:t>
            </a:r>
            <a:r>
              <a:rPr lang="zh-CN" altLang="en-US" sz="1200" u="sng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降本增效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、产生</a:t>
            </a:r>
            <a:r>
              <a:rPr lang="zh-CN" altLang="en-US" sz="1200" u="sng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新剩余价值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，推动</a:t>
            </a:r>
            <a:r>
              <a:rPr lang="zh-CN" altLang="en-US" sz="1200" u="sng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工业范式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</a:rPr>
              <a:t>的根本转型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0" y="917575"/>
            <a:ext cx="12192000" cy="629920"/>
          </a:xfrm>
          <a:prstGeom prst="rect">
            <a:avLst/>
          </a:prstGeom>
          <a:solidFill>
            <a:srgbClr val="DD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lnSpc>
                <a:spcPct val="120000"/>
              </a:lnSpc>
              <a:defRPr kumimoji="1" sz="1600" b="1">
                <a:solidFill>
                  <a:srgbClr val="343C4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kumimoji="0" lang="en-US" altLang="zh-CN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        </a:t>
            </a:r>
            <a:r>
              <a:rPr kumimoji="0" lang="zh-CN" altLang="en-US" u="sng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市场竞争</a:t>
            </a:r>
            <a:r>
              <a:rPr kumimoji="0" lang="zh-CN" altLang="en-US" b="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将从企业转向</a:t>
            </a:r>
            <a:r>
              <a:rPr kumimoji="0" lang="zh-CN" altLang="en-US" u="sng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产业链</a:t>
            </a:r>
            <a:r>
              <a:rPr kumimoji="0" lang="zh-CN" altLang="en-US" b="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，企业数字化逐渐转向</a:t>
            </a:r>
            <a:r>
              <a:rPr kumimoji="0" lang="zh-CN" altLang="en-US" u="sng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产业链数字化</a:t>
            </a:r>
            <a:endParaRPr kumimoji="0" lang="zh-CN" altLang="en-US" sz="1600" i="0" u="sng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36" name="图片 35" descr="云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429885" y="2913380"/>
            <a:ext cx="3176270" cy="1783715"/>
          </a:xfrm>
          <a:prstGeom prst="rect">
            <a:avLst/>
          </a:prstGeom>
        </p:spPr>
      </p:pic>
      <p:sp>
        <p:nvSpPr>
          <p:cNvPr id="31" name="文本框 3"/>
          <p:cNvSpPr txBox="1"/>
          <p:nvPr>
            <p:custDataLst>
              <p:tags r:id="rId4"/>
            </p:custDataLst>
          </p:nvPr>
        </p:nvSpPr>
        <p:spPr>
          <a:xfrm>
            <a:off x="5746115" y="3462020"/>
            <a:ext cx="2450465" cy="30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600" b="1" u="sng">
                <a:solidFill>
                  <a:srgbClr val="3A70FF"/>
                </a:solidFill>
                <a:sym typeface="+mn-ea"/>
              </a:rPr>
              <a:t>产业链</a:t>
            </a:r>
            <a:r>
              <a:rPr lang="zh-CN" altLang="en-US" sz="1600" b="1">
                <a:solidFill>
                  <a:srgbClr val="3A70FF"/>
                </a:solidFill>
                <a:sym typeface="+mn-ea"/>
              </a:rPr>
              <a:t>交易网络</a:t>
            </a:r>
            <a:r>
              <a:rPr lang="zh-CN" altLang="en-US" sz="1600" b="1" u="sng">
                <a:solidFill>
                  <a:srgbClr val="3A70FF"/>
                </a:solidFill>
                <a:sym typeface="+mn-ea"/>
              </a:rPr>
              <a:t>一体化</a:t>
            </a:r>
            <a:endParaRPr lang="zh-CN" altLang="en-US" sz="1600" b="1" u="sng">
              <a:solidFill>
                <a:srgbClr val="3A7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3"/>
          <p:cNvSpPr txBox="1"/>
          <p:nvPr>
            <p:custDataLst>
              <p:tags r:id="rId5"/>
            </p:custDataLst>
          </p:nvPr>
        </p:nvSpPr>
        <p:spPr>
          <a:xfrm>
            <a:off x="5740018" y="3787775"/>
            <a:ext cx="2450503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spcBef>
                <a:spcPts val="300"/>
              </a:spcBef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多级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供应端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ts val="300"/>
              </a:spcBef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多级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渠道商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ts val="300"/>
              </a:spcBef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多级伙伴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云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837805" y="2002155"/>
            <a:ext cx="1597025" cy="715645"/>
          </a:xfrm>
          <a:prstGeom prst="rect">
            <a:avLst/>
          </a:prstGeom>
        </p:spPr>
      </p:pic>
      <p:sp>
        <p:nvSpPr>
          <p:cNvPr id="5" name="文本框 3"/>
          <p:cNvSpPr txBox="1"/>
          <p:nvPr>
            <p:custDataLst>
              <p:tags r:id="rId7"/>
            </p:custDataLst>
          </p:nvPr>
        </p:nvSpPr>
        <p:spPr>
          <a:xfrm>
            <a:off x="7602855" y="2264410"/>
            <a:ext cx="2023110" cy="297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200" b="1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互联网、物联网</a:t>
            </a:r>
            <a:endParaRPr lang="zh-CN" altLang="en-US" sz="1200" b="1">
              <a:solidFill>
                <a:schemeClr val="tx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266940" y="2613660"/>
            <a:ext cx="525145" cy="94615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059930" y="2818765"/>
            <a:ext cx="337185" cy="7747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401445" y="2586355"/>
            <a:ext cx="295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0" dirty="0">
                <a:solidFill>
                  <a:srgbClr val="3A70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sym typeface="+mn-ea"/>
              </a:rPr>
              <a:t>产品端到端工程横向一体化</a:t>
            </a:r>
            <a:endParaRPr lang="zh-CN" altLang="en-US" sz="1800" b="1" kern="0" dirty="0">
              <a:solidFill>
                <a:srgbClr val="3A70FF"/>
              </a:solidFill>
              <a:effectLst>
                <a:reflection blurRad="127000" stA="30000" endPos="455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3"/>
          <p:cNvSpPr txBox="1"/>
          <p:nvPr>
            <p:custDataLst>
              <p:tags r:id="rId9"/>
            </p:custDataLst>
          </p:nvPr>
        </p:nvSpPr>
        <p:spPr>
          <a:xfrm>
            <a:off x="1624965" y="2905125"/>
            <a:ext cx="27838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共同定义、设计、开发、维护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1697355" y="4335145"/>
            <a:ext cx="2274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0" dirty="0">
                <a:solidFill>
                  <a:srgbClr val="3A70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sym typeface="+mn-ea"/>
              </a:rPr>
              <a:t>功能系统垂直一体化</a:t>
            </a:r>
            <a:endParaRPr lang="zh-CN" altLang="en-US" sz="1800" b="1" kern="0" dirty="0">
              <a:solidFill>
                <a:srgbClr val="3A70FF"/>
              </a:solidFill>
              <a:effectLst>
                <a:reflection blurRad="127000" stA="30000" endPos="45500" dist="50800" dir="5400000" sy="-100000" algn="bl" rotWithShape="0"/>
              </a:effectLst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3"/>
          <p:cNvSpPr txBox="1"/>
          <p:nvPr>
            <p:custDataLst>
              <p:tags r:id="rId11"/>
            </p:custDataLst>
          </p:nvPr>
        </p:nvSpPr>
        <p:spPr>
          <a:xfrm>
            <a:off x="1645285" y="4663440"/>
            <a:ext cx="26200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工厂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产线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工段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工位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31875" y="4003675"/>
            <a:ext cx="3779520" cy="138239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704070" y="4339590"/>
            <a:ext cx="1808480" cy="83439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3"/>
          <p:cNvSpPr txBox="1"/>
          <p:nvPr>
            <p:custDataLst>
              <p:tags r:id="rId12"/>
            </p:custDataLst>
          </p:nvPr>
        </p:nvSpPr>
        <p:spPr>
          <a:xfrm>
            <a:off x="9970135" y="4360545"/>
            <a:ext cx="1203325" cy="304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中心仓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3"/>
          <p:cNvSpPr txBox="1"/>
          <p:nvPr>
            <p:custDataLst>
              <p:tags r:id="rId13"/>
            </p:custDataLst>
          </p:nvPr>
        </p:nvSpPr>
        <p:spPr>
          <a:xfrm>
            <a:off x="9630410" y="3831590"/>
            <a:ext cx="866140" cy="260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3"/>
          <p:cNvSpPr txBox="1"/>
          <p:nvPr>
            <p:custDataLst>
              <p:tags r:id="rId14"/>
            </p:custDataLst>
          </p:nvPr>
        </p:nvSpPr>
        <p:spPr>
          <a:xfrm>
            <a:off x="10121900" y="2360295"/>
            <a:ext cx="866140" cy="260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产品销售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7" name="图片 16" descr="仓库信息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12730" y="4765675"/>
            <a:ext cx="366395" cy="366395"/>
          </a:xfrm>
          <a:prstGeom prst="rect">
            <a:avLst/>
          </a:prstGeom>
        </p:spPr>
      </p:pic>
      <p:pic>
        <p:nvPicPr>
          <p:cNvPr id="18" name="图片 17" descr="仓库信息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88575" y="4683125"/>
            <a:ext cx="304800" cy="304800"/>
          </a:xfrm>
          <a:prstGeom prst="rect">
            <a:avLst/>
          </a:prstGeom>
        </p:spPr>
      </p:pic>
      <p:pic>
        <p:nvPicPr>
          <p:cNvPr id="19" name="图片 18" descr="仓库信息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97210" y="4674235"/>
            <a:ext cx="304800" cy="30480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4408170" y="5031740"/>
            <a:ext cx="5167630" cy="361315"/>
          </a:xfrm>
          <a:prstGeom prst="right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31875" y="2222500"/>
            <a:ext cx="3779520" cy="138239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332355" y="1950085"/>
            <a:ext cx="852805" cy="2635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可营销性</a:t>
            </a:r>
            <a:endParaRPr lang="zh-CN" sz="10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 rot="19200000">
            <a:off x="852805" y="2343785"/>
            <a:ext cx="764540" cy="2940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可服务性</a:t>
            </a:r>
            <a:endParaRPr lang="zh-CN" sz="10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 rot="1020000">
            <a:off x="3852545" y="2109470"/>
            <a:ext cx="750570" cy="2990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可采购性</a:t>
            </a:r>
            <a:endParaRPr lang="zh-CN" sz="10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 rot="1320000">
            <a:off x="1289685" y="3131185"/>
            <a:ext cx="750570" cy="2990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可供应性</a:t>
            </a:r>
            <a:endParaRPr lang="zh-CN" sz="10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695575" y="3358515"/>
            <a:ext cx="852805" cy="2635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可制造性</a:t>
            </a:r>
            <a:endParaRPr lang="zh-CN" sz="10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408170" y="2635250"/>
            <a:ext cx="712470" cy="683260"/>
            <a:chOff x="6264" y="2025"/>
            <a:chExt cx="1122" cy="1076"/>
          </a:xfrm>
        </p:grpSpPr>
        <p:sp>
          <p:nvSpPr>
            <p:cNvPr id="28" name="圆角矩形 27"/>
            <p:cNvSpPr/>
            <p:nvPr/>
          </p:nvSpPr>
          <p:spPr>
            <a:xfrm>
              <a:off x="6264" y="2025"/>
              <a:ext cx="1123" cy="10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17"/>
              </p:custDataLst>
            </p:nvPr>
          </p:nvSpPr>
          <p:spPr>
            <a:xfrm>
              <a:off x="6401" y="2147"/>
              <a:ext cx="889" cy="9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400" b="1" kern="0" dirty="0">
                  <a:solidFill>
                    <a:schemeClr val="bg1"/>
                  </a:solidFill>
                  <a:effectLst>
                    <a:reflection blurRad="127000" stA="30000" endPos="45500" dist="50800" dir="5400000" sy="-100000" algn="bl" rotWithShape="0"/>
                  </a:effectLst>
                  <a:latin typeface="微软雅黑" panose="020B0503020204020204" pitchFamily="34" charset="-122"/>
                  <a:sym typeface="+mn-ea"/>
                </a:rPr>
                <a:t>产品</a:t>
              </a:r>
              <a:endParaRPr lang="zh-CN" altLang="en-US" sz="1400" b="1" kern="0" dirty="0">
                <a:solidFill>
                  <a:schemeClr val="bg1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sym typeface="+mn-ea"/>
              </a:endParaRPr>
            </a:p>
            <a:p>
              <a:r>
                <a:rPr lang="zh-CN" altLang="en-US" sz="1400" b="1" kern="0" dirty="0">
                  <a:solidFill>
                    <a:schemeClr val="bg1"/>
                  </a:solidFill>
                  <a:effectLst>
                    <a:reflection blurRad="127000" stA="30000" endPos="45500" dist="50800" dir="5400000" sy="-100000" algn="bl" rotWithShape="0"/>
                  </a:effectLst>
                  <a:latin typeface="微软雅黑" panose="020B0503020204020204" pitchFamily="34" charset="-122"/>
                  <a:sym typeface="+mn-ea"/>
                </a:rPr>
                <a:t>开发</a:t>
              </a:r>
              <a:endParaRPr lang="zh-CN" altLang="en-US" sz="1400" b="1" kern="0" dirty="0">
                <a:solidFill>
                  <a:schemeClr val="bg1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64660" y="4189730"/>
            <a:ext cx="712470" cy="683260"/>
            <a:chOff x="6264" y="5689"/>
            <a:chExt cx="1122" cy="1076"/>
          </a:xfrm>
        </p:grpSpPr>
        <p:sp>
          <p:nvSpPr>
            <p:cNvPr id="32" name="圆角矩形 31"/>
            <p:cNvSpPr/>
            <p:nvPr/>
          </p:nvSpPr>
          <p:spPr>
            <a:xfrm>
              <a:off x="6264" y="5689"/>
              <a:ext cx="1123" cy="10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>
              <p:custDataLst>
                <p:tags r:id="rId18"/>
              </p:custDataLst>
            </p:nvPr>
          </p:nvSpPr>
          <p:spPr>
            <a:xfrm>
              <a:off x="6401" y="5811"/>
              <a:ext cx="889" cy="9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400" b="1" kern="0" dirty="0">
                  <a:solidFill>
                    <a:schemeClr val="bg1"/>
                  </a:solidFill>
                  <a:effectLst>
                    <a:reflection blurRad="127000" stA="30000" endPos="45500" dist="50800" dir="5400000" sy="-100000" algn="bl" rotWithShape="0"/>
                  </a:effectLst>
                  <a:latin typeface="微软雅黑" panose="020B0503020204020204" pitchFamily="34" charset="-122"/>
                  <a:sym typeface="+mn-ea"/>
                </a:rPr>
                <a:t>产品</a:t>
              </a:r>
              <a:endParaRPr lang="zh-CN" altLang="en-US" sz="1400" b="1" kern="0" dirty="0">
                <a:solidFill>
                  <a:schemeClr val="bg1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sym typeface="+mn-ea"/>
              </a:endParaRPr>
            </a:p>
            <a:p>
              <a:r>
                <a:rPr lang="zh-CN" altLang="en-US" sz="1400" b="1" kern="0" dirty="0">
                  <a:solidFill>
                    <a:schemeClr val="bg1"/>
                  </a:solidFill>
                  <a:effectLst>
                    <a:reflection blurRad="127000" stA="30000" endPos="45500" dist="50800" dir="5400000" sy="-100000" algn="bl" rotWithShape="0"/>
                  </a:effectLst>
                  <a:latin typeface="微软雅黑" panose="020B0503020204020204" pitchFamily="34" charset="-122"/>
                  <a:sym typeface="+mn-ea"/>
                </a:rPr>
                <a:t>制造</a:t>
              </a:r>
              <a:endParaRPr lang="zh-CN" altLang="en-US" sz="1400" b="1" kern="0" dirty="0">
                <a:solidFill>
                  <a:schemeClr val="bg1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4" name="圆角矩形 33"/>
          <p:cNvSpPr/>
          <p:nvPr/>
        </p:nvSpPr>
        <p:spPr>
          <a:xfrm rot="21420000">
            <a:off x="1765935" y="3827780"/>
            <a:ext cx="852805" cy="2635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工厂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2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 rot="480000">
            <a:off x="3223895" y="3838575"/>
            <a:ext cx="852805" cy="2635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工厂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1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47725" y="4549775"/>
            <a:ext cx="852805" cy="2635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工厂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3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46020" y="5069840"/>
            <a:ext cx="852805" cy="2635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工厂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n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552440" y="2863215"/>
            <a:ext cx="852805" cy="2635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供应商</a:t>
            </a:r>
            <a:endParaRPr lang="zh-CN" sz="1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195820" y="2967990"/>
            <a:ext cx="852805" cy="2635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伙伴</a:t>
            </a:r>
            <a:endParaRPr lang="zh-CN" sz="1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991475" y="3213735"/>
            <a:ext cx="852805" cy="2635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营销</a:t>
            </a:r>
            <a:endParaRPr lang="zh-CN" sz="1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932295" y="4654550"/>
            <a:ext cx="713105" cy="683260"/>
            <a:chOff x="10379" y="7875"/>
            <a:chExt cx="1123" cy="1076"/>
          </a:xfrm>
        </p:grpSpPr>
        <p:sp>
          <p:nvSpPr>
            <p:cNvPr id="45" name="圆角矩形 44"/>
            <p:cNvSpPr/>
            <p:nvPr/>
          </p:nvSpPr>
          <p:spPr>
            <a:xfrm>
              <a:off x="10379" y="7875"/>
              <a:ext cx="1123" cy="10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>
              <p:custDataLst>
                <p:tags r:id="rId19"/>
              </p:custDataLst>
            </p:nvPr>
          </p:nvSpPr>
          <p:spPr>
            <a:xfrm>
              <a:off x="10509" y="7997"/>
              <a:ext cx="992" cy="9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400" b="1" kern="0" dirty="0">
                  <a:solidFill>
                    <a:schemeClr val="bg1"/>
                  </a:solidFill>
                  <a:effectLst>
                    <a:reflection blurRad="127000" stA="30000" endPos="45500" dist="50800" dir="5400000" sy="-100000" algn="bl" rotWithShape="0"/>
                  </a:effectLst>
                  <a:latin typeface="微软雅黑" panose="020B0503020204020204" pitchFamily="34" charset="-122"/>
                  <a:sym typeface="+mn-ea"/>
                </a:rPr>
                <a:t>供应物流</a:t>
              </a:r>
              <a:endParaRPr lang="zh-CN" altLang="en-US" sz="1400" b="1" kern="0" dirty="0">
                <a:solidFill>
                  <a:schemeClr val="bg1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47" name="图片 46" descr="01运输中、物流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97245" y="4739005"/>
            <a:ext cx="370840" cy="370840"/>
          </a:xfrm>
          <a:prstGeom prst="rect">
            <a:avLst/>
          </a:prstGeom>
        </p:spPr>
      </p:pic>
      <p:cxnSp>
        <p:nvCxnSpPr>
          <p:cNvPr id="48" name="曲线连接符 47"/>
          <p:cNvCxnSpPr/>
          <p:nvPr/>
        </p:nvCxnSpPr>
        <p:spPr>
          <a:xfrm>
            <a:off x="5121275" y="2976880"/>
            <a:ext cx="561340" cy="692150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曲线连接符 48"/>
          <p:cNvCxnSpPr/>
          <p:nvPr/>
        </p:nvCxnSpPr>
        <p:spPr>
          <a:xfrm flipV="1">
            <a:off x="4977765" y="4123055"/>
            <a:ext cx="525145" cy="408305"/>
          </a:xfrm>
          <a:prstGeom prst="curvedConnector3">
            <a:avLst>
              <a:gd name="adj1" fmla="val 5006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曲线连接符 50"/>
          <p:cNvCxnSpPr/>
          <p:nvPr/>
        </p:nvCxnSpPr>
        <p:spPr>
          <a:xfrm rot="10800000">
            <a:off x="8258810" y="4453890"/>
            <a:ext cx="929005" cy="434975"/>
          </a:xfrm>
          <a:prstGeom prst="curvedConnector3">
            <a:avLst>
              <a:gd name="adj1" fmla="val 4996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" name="曲线连接符 51"/>
          <p:cNvCxnSpPr/>
          <p:nvPr/>
        </p:nvCxnSpPr>
        <p:spPr>
          <a:xfrm>
            <a:off x="6364605" y="4441190"/>
            <a:ext cx="567690" cy="554990"/>
          </a:xfrm>
          <a:prstGeom prst="curvedConnector3">
            <a:avLst>
              <a:gd name="adj1" fmla="val 81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曲线连接符 52"/>
          <p:cNvCxnSpPr/>
          <p:nvPr/>
        </p:nvCxnSpPr>
        <p:spPr>
          <a:xfrm flipV="1">
            <a:off x="7980680" y="2914650"/>
            <a:ext cx="2118995" cy="318770"/>
          </a:xfrm>
          <a:prstGeom prst="curvedConnector3">
            <a:avLst>
              <a:gd name="adj1" fmla="val 491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曲线连接符 53"/>
          <p:cNvCxnSpPr/>
          <p:nvPr/>
        </p:nvCxnSpPr>
        <p:spPr>
          <a:xfrm>
            <a:off x="8488045" y="3862070"/>
            <a:ext cx="1333500" cy="107315"/>
          </a:xfrm>
          <a:prstGeom prst="curvedConnector3">
            <a:avLst>
              <a:gd name="adj1" fmla="val 5004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9168765" y="4382135"/>
            <a:ext cx="716915" cy="683260"/>
            <a:chOff x="10379" y="7875"/>
            <a:chExt cx="1129" cy="1076"/>
          </a:xfrm>
        </p:grpSpPr>
        <p:sp>
          <p:nvSpPr>
            <p:cNvPr id="56" name="圆角矩形 55"/>
            <p:cNvSpPr/>
            <p:nvPr/>
          </p:nvSpPr>
          <p:spPr>
            <a:xfrm>
              <a:off x="10379" y="7875"/>
              <a:ext cx="1123" cy="10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>
              <p:custDataLst>
                <p:tags r:id="rId22"/>
              </p:custDataLst>
            </p:nvPr>
          </p:nvSpPr>
          <p:spPr>
            <a:xfrm>
              <a:off x="10516" y="8146"/>
              <a:ext cx="992" cy="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400" b="1" kern="0" dirty="0">
                  <a:solidFill>
                    <a:schemeClr val="bg1"/>
                  </a:solidFill>
                  <a:effectLst>
                    <a:reflection blurRad="127000" stA="30000" endPos="45500" dist="50800" dir="5400000" sy="-100000" algn="bl" rotWithShape="0"/>
                  </a:effectLst>
                  <a:latin typeface="微软雅黑" panose="020B0503020204020204" pitchFamily="34" charset="-122"/>
                  <a:sym typeface="+mn-ea"/>
                </a:rPr>
                <a:t>仓库</a:t>
              </a:r>
              <a:endParaRPr lang="zh-CN" altLang="en-US" sz="1400" b="1" kern="0" dirty="0">
                <a:solidFill>
                  <a:schemeClr val="bg1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60" name="图片 59" descr="楼房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304145" y="3667760"/>
            <a:ext cx="529590" cy="529590"/>
          </a:xfrm>
          <a:prstGeom prst="rect">
            <a:avLst/>
          </a:prstGeom>
        </p:spPr>
      </p:pic>
      <p:pic>
        <p:nvPicPr>
          <p:cNvPr id="61" name="图片 60" descr="谈话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299700" y="2657475"/>
            <a:ext cx="529590" cy="529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610" y="215265"/>
            <a:ext cx="9657080" cy="636270"/>
          </a:xfrm>
        </p:spPr>
        <p:txBody>
          <a:bodyPr/>
          <a:lstStyle/>
          <a:p>
            <a:r>
              <a:rPr lang="zh-CN" altLang="en-US" sz="2800">
                <a:solidFill>
                  <a:srgbClr val="084595"/>
                </a:solidFill>
                <a:latin typeface="微软雅黑" charset="0"/>
                <a:ea typeface="微软雅黑" charset="0"/>
                <a:sym typeface="+mn-ea"/>
              </a:rPr>
              <a:t>构建</a:t>
            </a:r>
            <a:r>
              <a:rPr lang="en-US" altLang="zh-CN" sz="2800">
                <a:solidFill>
                  <a:srgbClr val="084595"/>
                </a:solidFill>
                <a:latin typeface="微软雅黑" charset="0"/>
                <a:ea typeface="微软雅黑" charset="0"/>
                <a:sym typeface="+mn-ea"/>
              </a:rPr>
              <a:t>“</a:t>
            </a:r>
            <a:r>
              <a:rPr lang="zh-CN" altLang="en-US" sz="2800">
                <a:solidFill>
                  <a:srgbClr val="084595"/>
                </a:solidFill>
                <a:latin typeface="微软雅黑" charset="0"/>
                <a:ea typeface="微软雅黑" charset="0"/>
                <a:sym typeface="+mn-ea"/>
              </a:rPr>
              <a:t>云化数字平台</a:t>
            </a:r>
            <a:r>
              <a:rPr lang="en-US" altLang="zh-CN" sz="2800">
                <a:solidFill>
                  <a:srgbClr val="084595"/>
                </a:solidFill>
                <a:latin typeface="微软雅黑" charset="0"/>
                <a:ea typeface="微软雅黑" charset="0"/>
                <a:sym typeface="+mn-ea"/>
              </a:rPr>
              <a:t>”</a:t>
            </a:r>
            <a:r>
              <a:rPr lang="zh-CN" altLang="en-US" sz="2800">
                <a:solidFill>
                  <a:srgbClr val="084595"/>
                </a:solidFill>
                <a:latin typeface="微软雅黑" charset="0"/>
                <a:ea typeface="微软雅黑" charset="0"/>
                <a:sym typeface="+mn-ea"/>
              </a:rPr>
              <a:t>，为转型提供支撑</a:t>
            </a:r>
            <a:r>
              <a:rPr 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（云原生</a:t>
            </a:r>
            <a:r>
              <a:rPr 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平台）</a:t>
            </a:r>
            <a:endParaRPr lang="zh-CN" altLang="en-US" sz="1400">
              <a:solidFill>
                <a:srgbClr val="084595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95325" y="2597150"/>
            <a:ext cx="3215005" cy="4091305"/>
          </a:xfrm>
          <a:prstGeom prst="roundRect">
            <a:avLst>
              <a:gd name="adj" fmla="val 4899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D8E8FC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241300" dist="114300" dir="5400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rgbClr val="C00000"/>
              </a:buClr>
              <a:buFont typeface="Arial" panose="020B0604020202090204" pitchFamily="34" charset="0"/>
              <a:buChar char="•"/>
            </a:pPr>
            <a:endParaRPr lang="zh-CN" altLang="en-US" sz="1400" b="1">
              <a:solidFill>
                <a:srgbClr val="004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6120" y="2748034"/>
            <a:ext cx="3204210" cy="3127621"/>
            <a:chOff x="1112" y="4309"/>
            <a:chExt cx="5046" cy="4925"/>
          </a:xfrm>
        </p:grpSpPr>
        <p:sp>
          <p:nvSpPr>
            <p:cNvPr id="10" name="矩形 9"/>
            <p:cNvSpPr/>
            <p:nvPr/>
          </p:nvSpPr>
          <p:spPr>
            <a:xfrm>
              <a:off x="1112" y="5030"/>
              <a:ext cx="5046" cy="42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just">
                <a:lnSpc>
                  <a:spcPct val="150000"/>
                </a:lnSpc>
                <a:buClr>
                  <a:srgbClr val="C00000"/>
                </a:buClr>
                <a:buFont typeface="Arial" panose="020B0604020202090204" pitchFamily="34" charset="0"/>
              </a:pPr>
              <a:r>
                <a:rPr sz="1400" kern="0" spc="6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数字平台赋能应用、使能数据、做好连接</a:t>
              </a:r>
              <a:r>
                <a:rPr sz="1400" kern="0" spc="5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、</a:t>
              </a:r>
              <a:r>
                <a:rPr sz="1400" kern="0" spc="10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保障安全，为业务开展数字化转型</a:t>
              </a:r>
              <a:r>
                <a:rPr sz="1400" b="1" kern="0" spc="10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提供统</a:t>
              </a:r>
              <a:r>
                <a:rPr sz="1400" b="1" kern="0" spc="7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一</a:t>
              </a:r>
              <a:r>
                <a:rPr sz="1400" b="1" kern="0" spc="-25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 </a:t>
              </a:r>
              <a:r>
                <a:rPr sz="1400" b="1" kern="0" spc="7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的</a:t>
              </a:r>
              <a:r>
                <a:rPr sz="1400" b="1" kern="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IT</a:t>
              </a:r>
              <a:r>
                <a:rPr sz="1400" b="1" kern="0" spc="-29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 </a:t>
              </a:r>
              <a:r>
                <a:rPr sz="1400" b="1" kern="0" spc="7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平台和基础设施服务。</a:t>
              </a:r>
              <a:r>
                <a:rPr sz="1400" kern="0" spc="7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在建设过程</a:t>
              </a:r>
              <a:r>
                <a:rPr sz="1400" kern="0" spc="10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中，建议采取</a:t>
              </a:r>
              <a:r>
                <a:rPr sz="1400" b="1" u="sng" kern="0" spc="10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推拉结合</a:t>
              </a:r>
              <a:r>
                <a:rPr sz="1400" kern="0" spc="10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的思路、</a:t>
              </a:r>
              <a:r>
                <a:rPr sz="1400" b="1" u="sng" kern="0" spc="100" dirty="0">
                  <a:solidFill>
                    <a:srgbClr val="C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适度超前</a:t>
              </a:r>
              <a:r>
                <a:rPr sz="1400" kern="0" spc="100" dirty="0">
                  <a:solidFill>
                    <a:srgbClr val="C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的策略</a:t>
              </a:r>
              <a:r>
                <a:rPr sz="1400" kern="0" spc="10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，将用户的核心诉求和平台本身的</a:t>
              </a:r>
              <a:r>
                <a:rPr sz="1400" kern="0" spc="11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技术能力提升结合起来，构建稳定</a:t>
              </a:r>
              <a:r>
                <a:rPr sz="1400" kern="0" spc="10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、高可</a:t>
              </a:r>
              <a:r>
                <a:rPr sz="1400" kern="0" spc="9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用、弹性灵活的</a:t>
              </a:r>
              <a:r>
                <a:rPr sz="1400" u="sng" kern="0" spc="9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云化数字</a:t>
              </a:r>
              <a:r>
                <a:rPr sz="1400" u="sng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平台</a:t>
              </a:r>
              <a:r>
                <a:rPr sz="1400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。</a:t>
              </a:r>
              <a:endParaRPr lang="zh-CN" altLang="en-US" sz="1400" b="1" kern="0" spc="8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472" y="4309"/>
              <a:ext cx="2166" cy="52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1656FF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云化数字平台</a:t>
              </a:r>
              <a:endParaRPr lang="zh-CN" altLang="en-US" b="1" dirty="0">
                <a:solidFill>
                  <a:srgbClr val="1656FF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338" y="4931"/>
              <a:ext cx="4606" cy="0"/>
            </a:xfrm>
            <a:prstGeom prst="line">
              <a:avLst/>
            </a:prstGeom>
            <a:ln w="12700">
              <a:solidFill>
                <a:srgbClr val="165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288925" y="946150"/>
            <a:ext cx="11494770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Clr>
                <a:srgbClr val="C00000"/>
              </a:buClr>
              <a:buFont typeface="Arial" panose="020B0604020202090204" pitchFamily="34" charset="0"/>
              <a:buChar char="•"/>
            </a:pPr>
            <a:r>
              <a:rPr lang="zh-CN" altLang="en-US" sz="1800">
                <a:latin typeface="微软雅黑" charset="0"/>
                <a:ea typeface="微软雅黑" charset="0"/>
                <a:cs typeface="微软雅黑" charset="0"/>
              </a:rPr>
              <a:t>企业如果拥有稳定、高效的</a:t>
            </a:r>
            <a:r>
              <a:rPr lang="zh-CN" altLang="en-US" sz="1800" b="1" u="sng" dirty="0">
                <a:solidFill>
                  <a:srgbClr val="084595"/>
                </a:solidFill>
                <a:latin typeface="微软雅黑" charset="0"/>
                <a:ea typeface="微软雅黑" charset="0"/>
              </a:rPr>
              <a:t>云化数字平台</a:t>
            </a:r>
            <a:r>
              <a:rPr lang="zh-CN" altLang="en-US" sz="1800"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zh-CN" altLang="en-US" sz="1800" b="1" u="sng" dirty="0">
                <a:solidFill>
                  <a:srgbClr val="084595"/>
                </a:solidFill>
                <a:latin typeface="微软雅黑" charset="0"/>
                <a:ea typeface="微软雅黑" charset="0"/>
              </a:rPr>
              <a:t>统一数据底座</a:t>
            </a:r>
            <a:r>
              <a:rPr lang="zh-CN" altLang="en-US" sz="1800">
                <a:latin typeface="微软雅黑" charset="0"/>
                <a:ea typeface="微软雅黑" charset="0"/>
                <a:cs typeface="微软雅黑" charset="0"/>
              </a:rPr>
              <a:t>，那么它的数字化转型就会拥有源源不断的数字动能。</a:t>
            </a:r>
            <a:endParaRPr lang="zh-CN" altLang="en-US" b="1" dirty="0">
              <a:solidFill>
                <a:schemeClr val="tx2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Clr>
                <a:srgbClr val="C00000"/>
              </a:buClr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一套精心设计的</a:t>
            </a:r>
            <a:r>
              <a:rPr lang="zh-CN" altLang="en-US" sz="1800" b="1" u="sng" dirty="0">
                <a:solidFill>
                  <a:srgbClr val="084595"/>
                </a:solidFill>
                <a:latin typeface="微软雅黑" charset="0"/>
                <a:ea typeface="微软雅黑" charset="0"/>
                <a:sym typeface="+mn-ea"/>
              </a:rPr>
              <a:t>变革治理体系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，将是</a:t>
            </a:r>
            <a:r>
              <a:rPr lang="zh-CN" altLang="en-US" sz="1800" b="1" u="sng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有序推进数字化转型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的重要保障。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Clr>
                <a:srgbClr val="C00000"/>
              </a:buClr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企业在</a:t>
            </a:r>
            <a:r>
              <a:rPr lang="zh-CN" altLang="en-US" sz="1800" b="1" u="sng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开展数字化转型之初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就需要</a:t>
            </a:r>
            <a:r>
              <a:rPr lang="zh-CN" altLang="en-US" sz="1800" b="1" u="sng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重点关注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并提前做好准备，并在转型过程中不断完善和优化。</a:t>
            </a:r>
            <a:endParaRPr lang="zh-CN" altLang="en-US" dirty="0">
              <a:solidFill>
                <a:srgbClr val="0046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矩形: 圆角 8"/>
          <p:cNvSpPr/>
          <p:nvPr/>
        </p:nvSpPr>
        <p:spPr>
          <a:xfrm>
            <a:off x="4498975" y="2597150"/>
            <a:ext cx="3215005" cy="4091305"/>
          </a:xfrm>
          <a:prstGeom prst="roundRect">
            <a:avLst>
              <a:gd name="adj" fmla="val 4899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F7FAFE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241300" dist="114300" dir="5400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rgbClr val="C00000"/>
              </a:buClr>
              <a:buFont typeface="Arial" panose="020B0604020202090204" pitchFamily="34" charset="0"/>
              <a:buChar char="•"/>
            </a:pPr>
            <a:endParaRPr lang="zh-CN" altLang="en-US" sz="1400" b="1">
              <a:solidFill>
                <a:srgbClr val="004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8"/>
          <p:cNvSpPr/>
          <p:nvPr/>
        </p:nvSpPr>
        <p:spPr>
          <a:xfrm>
            <a:off x="8176260" y="2597150"/>
            <a:ext cx="3215005" cy="4091305"/>
          </a:xfrm>
          <a:prstGeom prst="roundRect">
            <a:avLst>
              <a:gd name="adj" fmla="val 4899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FDFEFF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241300" dist="114300" dir="5400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rgbClr val="C00000"/>
              </a:buClr>
              <a:buFont typeface="Arial" panose="020B0604020202090204" pitchFamily="34" charset="0"/>
              <a:buChar char="•"/>
            </a:pPr>
            <a:endParaRPr lang="zh-CN" altLang="en-US" sz="1400" b="1">
              <a:solidFill>
                <a:srgbClr val="004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98975" y="2747399"/>
            <a:ext cx="3204210" cy="3132066"/>
            <a:chOff x="7085" y="4165"/>
            <a:chExt cx="5046" cy="4932"/>
          </a:xfrm>
        </p:grpSpPr>
        <p:sp>
          <p:nvSpPr>
            <p:cNvPr id="23" name="矩形 22"/>
            <p:cNvSpPr/>
            <p:nvPr/>
          </p:nvSpPr>
          <p:spPr>
            <a:xfrm>
              <a:off x="7462" y="4165"/>
              <a:ext cx="2166" cy="52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84595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统一数据底座</a:t>
              </a:r>
              <a:endParaRPr lang="zh-CN" altLang="en-US" b="1" dirty="0">
                <a:solidFill>
                  <a:srgbClr val="084595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7328" y="4787"/>
              <a:ext cx="460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7085" y="4893"/>
              <a:ext cx="5046" cy="42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2700" algn="l" rtl="0" eaLnBrk="0">
                <a:lnSpc>
                  <a:spcPct val="150000"/>
                </a:lnSpc>
                <a:spcBef>
                  <a:spcPts val="0"/>
                </a:spcBef>
              </a:pPr>
              <a:r>
                <a:rPr sz="1400" kern="0" spc="6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数</a:t>
              </a:r>
              <a:r>
                <a:rPr lang="zh-CN" altLang="en-US" sz="1400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企业需要建设</a:t>
              </a:r>
              <a:r>
                <a:rPr lang="zh-CN" altLang="en-US" sz="1400" u="sng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统一的数据底座</a:t>
              </a:r>
              <a:r>
                <a:rPr lang="zh-CN" altLang="en-US" sz="1400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，支撑各业务领域有效开展数字化运营。</a:t>
              </a:r>
              <a:endParaRPr lang="zh-CN" altLang="en-US" sz="1400" kern="0" spc="8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  <a:p>
              <a:pPr marL="12700" algn="l" rtl="0" eaLnBrk="0"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400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通过数据底座将企业</a:t>
              </a:r>
              <a:r>
                <a:rPr lang="zh-CN" altLang="en-US" sz="1400" u="sng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内外数据</a:t>
              </a:r>
              <a:r>
                <a:rPr lang="zh-CN" altLang="en-US" sz="1400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进行</a:t>
              </a:r>
              <a:r>
                <a:rPr lang="zh-CN" altLang="en-US" sz="1400" u="sng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汇聚</a:t>
              </a:r>
              <a:r>
                <a:rPr lang="zh-CN" altLang="en-US" sz="1400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，对数据进行</a:t>
              </a:r>
              <a:r>
                <a:rPr lang="zh-CN" altLang="en-US" sz="1400" u="sng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重新组织和联接</a:t>
              </a:r>
              <a:r>
                <a:rPr lang="zh-CN" altLang="en-US" sz="1400" kern="0" spc="80" dirty="0">
                  <a:solidFill>
                    <a:srgbClr val="00000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，并在尊重数据安全与隐私的前提下，</a:t>
              </a:r>
              <a:r>
                <a:rPr lang="zh-CN" altLang="en-US" sz="1400" b="1" kern="0" spc="8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打破数据孤岛和数据垄断，重建数据获取方式和秩序。</a:t>
              </a:r>
              <a:endParaRPr lang="zh-CN" altLang="en-US" sz="1400" b="1" kern="0" spc="80" dirty="0">
                <a:solidFill>
                  <a:srgbClr val="C00000">
                    <a:alpha val="100000"/>
                  </a:srgb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187055" y="2747399"/>
            <a:ext cx="3204210" cy="3132701"/>
            <a:chOff x="12893" y="4111"/>
            <a:chExt cx="5046" cy="4933"/>
          </a:xfrm>
        </p:grpSpPr>
        <p:sp>
          <p:nvSpPr>
            <p:cNvPr id="28" name="矩形 27"/>
            <p:cNvSpPr/>
            <p:nvPr/>
          </p:nvSpPr>
          <p:spPr>
            <a:xfrm>
              <a:off x="13253" y="4111"/>
              <a:ext cx="2166" cy="52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84595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变革治理体系</a:t>
              </a:r>
              <a:endParaRPr lang="zh-CN" altLang="en-US" b="1" dirty="0">
                <a:solidFill>
                  <a:srgbClr val="084595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13119" y="4733"/>
              <a:ext cx="460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2893" y="4840"/>
              <a:ext cx="5046" cy="42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2700" algn="l" rtl="0" eaLnBrk="0"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400" kern="0" spc="80" dirty="0">
                  <a:solidFill>
                    <a:schemeClr val="tx1">
                      <a:alpha val="10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数字化转型需要重量级的变革管理团队，持续构建数字化领导力，负责批准公司重大变革项目的立项和关闭，批准变革预算，发布治理规则并对跨领域问题进行裁决，指导和批准各领域的数字化转型规划。</a:t>
              </a:r>
              <a:endParaRPr lang="zh-CN" altLang="en-US" sz="1400" kern="0" spc="8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  <a:p>
              <a:pPr marL="12700" algn="l" rtl="0" eaLnBrk="0"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400" kern="0" spc="80" dirty="0">
                  <a:solidFill>
                    <a:schemeClr val="tx1">
                      <a:alpha val="10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同时，在</a:t>
              </a:r>
              <a:r>
                <a:rPr lang="zh-CN" altLang="en-US" sz="1400" u="sng" kern="0" spc="80" dirty="0">
                  <a:solidFill>
                    <a:schemeClr val="tx1">
                      <a:alpha val="10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公司统一的牵引和协调</a:t>
              </a:r>
              <a:r>
                <a:rPr lang="zh-CN" altLang="en-US" sz="1400" kern="0" spc="80" dirty="0">
                  <a:solidFill>
                    <a:schemeClr val="tx1">
                      <a:alpha val="10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下，各业务领域需要主导自身的数字化转型，</a:t>
              </a:r>
              <a:r>
                <a:rPr lang="zh-CN" altLang="en-US" sz="1400" b="1" kern="0" spc="8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业务一把手</a:t>
              </a:r>
              <a:r>
                <a:rPr lang="zh-CN" altLang="en-US" sz="1400" kern="0" spc="80" dirty="0">
                  <a:solidFill>
                    <a:schemeClr val="tx1">
                      <a:alpha val="10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默认是本领域转型的</a:t>
              </a:r>
              <a:r>
                <a:rPr lang="zh-CN" altLang="en-US" sz="1400" b="1" kern="0" spc="80" dirty="0">
                  <a:solidFill>
                    <a:srgbClr val="C00000">
                      <a:alpha val="100000"/>
                    </a:srgbClr>
                  </a:solidFill>
                  <a:effectLst/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第一责任人。</a:t>
              </a:r>
              <a:endParaRPr lang="zh-CN" altLang="en-US" sz="1400" b="1" kern="0" spc="80" dirty="0">
                <a:solidFill>
                  <a:srgbClr val="C00000">
                    <a:alpha val="100000"/>
                  </a:srgbClr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205" y="803275"/>
            <a:ext cx="10689590" cy="5250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3600">
                <a:solidFill>
                  <a:schemeClr val="accent4"/>
                </a:solidFill>
              </a:rPr>
              <a:t>开目云底座</a:t>
            </a:r>
            <a:endParaRPr lang="en-US" altLang="zh-CN" sz="3600">
              <a:solidFill>
                <a:schemeClr val="accent4"/>
              </a:solidFill>
            </a:endParaRPr>
          </a:p>
          <a:p>
            <a:pPr algn="ctr"/>
            <a:r>
              <a:rPr lang="en-US" altLang="zh-CN" sz="1600">
                <a:solidFill>
                  <a:schemeClr val="bg1"/>
                </a:solidFill>
              </a:rPr>
              <a:t>KMArtizen.AI </a:t>
            </a:r>
            <a:r>
              <a:rPr lang="zh-CN" altLang="en-US" sz="1600">
                <a:solidFill>
                  <a:schemeClr val="bg1"/>
                </a:solidFill>
              </a:rPr>
              <a:t>平台</a:t>
            </a:r>
            <a:r>
              <a:rPr lang="en-US" altLang="zh-CN" sz="1600">
                <a:solidFill>
                  <a:schemeClr val="bg1"/>
                </a:solidFill>
              </a:rPr>
              <a:t> = </a:t>
            </a:r>
            <a:r>
              <a:rPr lang="zh-CN" altLang="en-US" sz="1600" u="sng">
                <a:solidFill>
                  <a:schemeClr val="bg1"/>
                </a:solidFill>
              </a:rPr>
              <a:t>云化数字平台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+ </a:t>
            </a:r>
            <a:r>
              <a:rPr lang="en-US" altLang="zh-CN" sz="1600" u="sng">
                <a:solidFill>
                  <a:schemeClr val="bg1"/>
                </a:solidFill>
                <a:sym typeface="+mn-ea"/>
              </a:rPr>
              <a:t>AI </a:t>
            </a:r>
            <a:r>
              <a:rPr lang="zh-CN" altLang="en-US" sz="1600" u="sng">
                <a:solidFill>
                  <a:schemeClr val="bg1"/>
                </a:solidFill>
                <a:sym typeface="+mn-ea"/>
              </a:rPr>
              <a:t>基座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+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低代码平台</a:t>
            </a:r>
            <a:r>
              <a:rPr lang="en-US" altLang="zh-CN" sz="1600">
                <a:solidFill>
                  <a:schemeClr val="bg1"/>
                </a:solidFill>
              </a:rPr>
              <a:t> + </a:t>
            </a:r>
            <a:r>
              <a:rPr lang="zh-CN" altLang="en-US" sz="1600">
                <a:solidFill>
                  <a:schemeClr val="bg1"/>
                </a:solidFill>
              </a:rPr>
              <a:t>统一数据底座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sym typeface="+mn-ea"/>
              </a:rPr>
              <a:t>         </a:t>
            </a:r>
            <a:endParaRPr lang="zh-CN" altLang="en-US" sz="28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048689" name="文本框 1"/>
          <p:cNvSpPr txBox="1"/>
          <p:nvPr>
            <p:custDataLst>
              <p:tags r:id="rId2"/>
            </p:custDataLst>
          </p:nvPr>
        </p:nvSpPr>
        <p:spPr>
          <a:xfrm>
            <a:off x="751205" y="6054090"/>
            <a:ext cx="10689590" cy="4019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经营目标牵引，价值导向，</a:t>
            </a:r>
            <a:r>
              <a:rPr lang="zh-CN" sz="1600">
                <a:solidFill>
                  <a:schemeClr val="bg1">
                    <a:lumMod val="75000"/>
                  </a:schemeClr>
                </a:solidFill>
                <a:sym typeface="+mn-ea"/>
              </a:rPr>
              <a:t>实事求是，</a:t>
            </a:r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用数据说话</a:t>
            </a:r>
            <a:endParaRPr sz="16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437515" y="326390"/>
            <a:ext cx="9144000" cy="494665"/>
          </a:xfrm>
          <a:prstGeom prst="rect">
            <a:avLst/>
          </a:prstGeom>
        </p:spPr>
        <p:txBody>
          <a:bodyPr vert="horz" lIns="252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开目“产品</a:t>
            </a:r>
            <a:r>
              <a:rPr lang="en-US" altLang="zh-CN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+</a:t>
            </a:r>
            <a:r>
              <a:rPr lang="en-US" altLang="zh-CN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”体系</a:t>
            </a:r>
            <a:r>
              <a:rPr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架构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（云原生</a:t>
            </a:r>
            <a:r>
              <a:rPr lang="en-US" alt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+ AI 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原生</a:t>
            </a:r>
            <a:r>
              <a:rPr lang="en-US" altLang="zh-CN"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+ AI </a:t>
            </a:r>
            <a:r>
              <a:rPr sz="1400" b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业务场景落地）</a:t>
            </a:r>
            <a:endParaRPr lang="zh-CN" altLang="en-US" sz="1400" b="0" dirty="0">
              <a:solidFill>
                <a:srgbClr val="084595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6" name="图片 5" descr="Dia 2025-12-13 15.24.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65" y="770890"/>
            <a:ext cx="10847070" cy="6068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51205" y="803275"/>
            <a:ext cx="10689590" cy="5250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3600">
                <a:solidFill>
                  <a:schemeClr val="accent4"/>
                </a:solidFill>
              </a:rPr>
              <a:t>云化数字平台</a:t>
            </a:r>
            <a:endParaRPr lang="en-US" altLang="zh-CN" sz="3600">
              <a:solidFill>
                <a:schemeClr val="accent4"/>
              </a:solidFill>
            </a:endParaRPr>
          </a:p>
          <a:p>
            <a:pPr algn="ctr"/>
            <a:r>
              <a:rPr lang="en-US" altLang="zh-CN" sz="1600">
                <a:solidFill>
                  <a:schemeClr val="bg1"/>
                </a:solidFill>
              </a:rPr>
              <a:t>KMOS </a:t>
            </a:r>
            <a:r>
              <a:rPr lang="zh-CN" altLang="en-US" sz="1600">
                <a:solidFill>
                  <a:schemeClr val="bg1"/>
                </a:solidFill>
              </a:rPr>
              <a:t>私有云操作系统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sym typeface="+mn-ea"/>
              </a:rPr>
              <a:t>         </a:t>
            </a:r>
            <a:endParaRPr lang="zh-CN" altLang="en-US" sz="28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048689" name="文本框 1"/>
          <p:cNvSpPr txBox="1"/>
          <p:nvPr>
            <p:custDataLst>
              <p:tags r:id="rId2"/>
            </p:custDataLst>
          </p:nvPr>
        </p:nvSpPr>
        <p:spPr>
          <a:xfrm>
            <a:off x="751205" y="6054090"/>
            <a:ext cx="10689590" cy="4019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经营目标牵引，价值导向，</a:t>
            </a:r>
            <a:r>
              <a:rPr lang="zh-CN" sz="1600">
                <a:solidFill>
                  <a:schemeClr val="bg1">
                    <a:lumMod val="75000"/>
                  </a:schemeClr>
                </a:solidFill>
                <a:sym typeface="+mn-ea"/>
              </a:rPr>
              <a:t>实事求是，</a:t>
            </a:r>
            <a:r>
              <a:rPr sz="1600">
                <a:solidFill>
                  <a:schemeClr val="bg1">
                    <a:lumMod val="75000"/>
                  </a:schemeClr>
                </a:solidFill>
                <a:sym typeface="+mn-ea"/>
              </a:rPr>
              <a:t>用数据说话</a:t>
            </a:r>
            <a:endParaRPr sz="16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99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78485" y="242570"/>
            <a:ext cx="9857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84595"/>
                </a:solidFill>
                <a:latin typeface="微软雅黑" charset="0"/>
                <a:ea typeface="微软雅黑" charset="0"/>
              </a:rPr>
              <a:t>痛点问题</a:t>
            </a:r>
            <a:r>
              <a:rPr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企业孤岛应用多、技术架构不一致、兼容性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扩展性差、数据集成难、交付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迁移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困难、运维成本高）</a:t>
            </a:r>
            <a:endParaRPr lang="zh-CN" altLang="en-US" sz="1400" b="1" dirty="0">
              <a:solidFill>
                <a:srgbClr val="084595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695325" y="1028700"/>
            <a:ext cx="2923236" cy="5176222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>
            <a:noFill/>
          </a:ln>
          <a:effectLst>
            <a:outerShdw blurRad="304800" dist="393700" dir="5400000" sx="93000" sy="93000" algn="t" rotWithShape="0">
              <a:prstClr val="black">
                <a:alpha val="40000"/>
              </a:prstClr>
            </a:outerShdw>
          </a:effectLst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95468" y="1237228"/>
            <a:ext cx="2193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gradFill>
                  <a:gsLst>
                    <a:gs pos="22000">
                      <a:srgbClr val="12C8B8">
                        <a:lumMod val="90000"/>
                      </a:srgbClr>
                    </a:gs>
                    <a:gs pos="85000">
                      <a:srgbClr val="2E9DF8">
                        <a:lumMod val="75000"/>
                      </a:srgbClr>
                    </a:gs>
                  </a:gsLst>
                  <a:lin ang="2700000" scaled="0"/>
                </a:gradFill>
                <a:latin typeface="HarmonyOS Sans SC Black"/>
                <a:ea typeface="HarmonyOS Sans SC Blac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4595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当前企业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84595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4595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上云面临诸多挑战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84595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870273" y="1875506"/>
            <a:ext cx="2557709" cy="13129"/>
          </a:xfrm>
          <a:prstGeom prst="line">
            <a:avLst/>
          </a:prstGeom>
          <a:ln w="15875">
            <a:gradFill>
              <a:gsLst>
                <a:gs pos="0">
                  <a:srgbClr val="12C8B8"/>
                </a:gs>
                <a:gs pos="100000">
                  <a:srgbClr val="2E9DF8"/>
                </a:gs>
              </a:gsLst>
              <a:lin ang="0" scaled="0"/>
            </a:gradFill>
          </a:ln>
        </p:spPr>
        <p:style>
          <a:lnRef idx="1">
            <a:srgbClr val="12C8B8"/>
          </a:lnRef>
          <a:fillRef idx="0">
            <a:srgbClr val="12C8B8"/>
          </a:fillRef>
          <a:effectRef idx="0">
            <a:srgbClr val="12C8B8"/>
          </a:effectRef>
          <a:fontRef idx="minor">
            <a:srgbClr val="000000"/>
          </a:fontRef>
        </p:style>
      </p:cxnSp>
      <p:sp>
        <p:nvSpPr>
          <p:cNvPr id="137" name="矩形: 圆角 136"/>
          <p:cNvSpPr/>
          <p:nvPr/>
        </p:nvSpPr>
        <p:spPr>
          <a:xfrm>
            <a:off x="4093882" y="1028700"/>
            <a:ext cx="7402793" cy="5176222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>
            <a:noFill/>
          </a:ln>
          <a:effectLst>
            <a:outerShdw blurRad="304800" dist="393700" dir="5400000" sx="93000" sy="93000" algn="t" rotWithShape="0">
              <a:prstClr val="black">
                <a:alpha val="40000"/>
              </a:prstClr>
            </a:outerShdw>
          </a:effectLst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250343" y="1229175"/>
            <a:ext cx="5880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gradFill>
                  <a:gsLst>
                    <a:gs pos="22000">
                      <a:srgbClr val="12C8B8">
                        <a:lumMod val="90000"/>
                      </a:srgbClr>
                    </a:gs>
                    <a:gs pos="85000">
                      <a:srgbClr val="2E9DF8">
                        <a:lumMod val="75000"/>
                      </a:srgbClr>
                    </a:gs>
                  </a:gsLst>
                  <a:lin ang="2700000" scaled="0"/>
                </a:gradFill>
                <a:latin typeface="HarmonyOS Sans SC Black"/>
                <a:ea typeface="HarmonyOS Sans SC Blac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14199"/>
                </a:solidFill>
                <a:latin typeface="微软雅黑" charset="0"/>
                <a:ea typeface="微软雅黑" charset="0"/>
              </a:rPr>
              <a:t>未来企业用云</a:t>
            </a:r>
            <a:endParaRPr lang="en-US" altLang="zh-CN" dirty="0">
              <a:solidFill>
                <a:srgbClr val="014199"/>
              </a:solidFill>
              <a:latin typeface="微软雅黑" charset="0"/>
              <a:ea typeface="微软雅黑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14199"/>
                </a:solidFill>
                <a:latin typeface="微软雅黑" charset="0"/>
                <a:ea typeface="微软雅黑" charset="0"/>
              </a:rPr>
              <a:t>将变得更</a:t>
            </a:r>
            <a:r>
              <a:rPr lang="zh-CN" altLang="en-US" dirty="0">
                <a:solidFill>
                  <a:srgbClr val="014199"/>
                </a:solidFill>
                <a:latin typeface="微软雅黑" charset="0"/>
                <a:ea typeface="微软雅黑" charset="0"/>
              </a:rPr>
              <a:t>简单、更稳定、交付更快捷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4199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>
            <a:off x="4342037" y="1888635"/>
            <a:ext cx="6738339" cy="0"/>
          </a:xfrm>
          <a:prstGeom prst="line">
            <a:avLst/>
          </a:prstGeom>
          <a:ln w="15875">
            <a:gradFill>
              <a:gsLst>
                <a:gs pos="0">
                  <a:srgbClr val="12C8B8"/>
                </a:gs>
                <a:gs pos="100000">
                  <a:srgbClr val="2E9DF8"/>
                </a:gs>
              </a:gsLst>
              <a:lin ang="0" scaled="0"/>
            </a:gradFill>
          </a:ln>
        </p:spPr>
        <p:style>
          <a:lnRef idx="1">
            <a:srgbClr val="12C8B8"/>
          </a:lnRef>
          <a:fillRef idx="0">
            <a:srgbClr val="12C8B8"/>
          </a:fillRef>
          <a:effectRef idx="0">
            <a:srgbClr val="12C8B8"/>
          </a:effectRef>
          <a:fontRef idx="minor">
            <a:srgbClr val="000000"/>
          </a:fontRef>
        </p:style>
      </p:cxnSp>
      <p:grpSp>
        <p:nvGrpSpPr>
          <p:cNvPr id="143" name="组合 142"/>
          <p:cNvGrpSpPr/>
          <p:nvPr/>
        </p:nvGrpSpPr>
        <p:grpSpPr>
          <a:xfrm>
            <a:off x="4272621" y="1999493"/>
            <a:ext cx="6243927" cy="542749"/>
            <a:chOff x="5075325" y="2267055"/>
            <a:chExt cx="6243927" cy="542749"/>
          </a:xfrm>
        </p:grpSpPr>
        <p:sp>
          <p:nvSpPr>
            <p:cNvPr id="141" name="文本框 140"/>
            <p:cNvSpPr txBox="1"/>
            <p:nvPr/>
          </p:nvSpPr>
          <p:spPr>
            <a:xfrm>
              <a:off x="5075325" y="2267055"/>
              <a:ext cx="6243927" cy="537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传统云厂商采用</a:t>
              </a:r>
              <a:r>
                <a:rPr lang="zh-CN" altLang="en-US" sz="1200" b="1" u="sng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分层架构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，分层架构的每一层都意味着</a:t>
              </a:r>
              <a:r>
                <a:rPr lang="zh-CN" altLang="en-US" sz="1200" b="1" u="sng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昂贵</a:t>
              </a:r>
              <a:r>
                <a:rPr lang="zh-CN" altLang="en-US" sz="1200" u="sng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的成本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与</a:t>
              </a:r>
              <a:r>
                <a:rPr lang="zh-CN" altLang="en-US" sz="1200" b="1" u="sng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复杂度</a:t>
              </a:r>
              <a:r>
                <a:rPr lang="zh-CN" altLang="en-US" sz="1200" u="sng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的提升</a:t>
              </a:r>
              <a:endParaRPr lang="en-US" altLang="zh-CN" sz="1200" u="sng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  <a:p>
              <a:pPr marR="0" lvl="0" algn="l" defTabSz="914400" rtl="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而基于云内核设计，可以让云变得非常简单，更高内聚，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">
                      <a:srgbClr val="10B4A6"/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8838993" y="2534214"/>
              <a:ext cx="2127457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gradFill>
                    <a:gsLst>
                      <a:gs pos="8000">
                        <a:srgbClr val="10B4A6">
                          <a:lumMod val="90000"/>
                        </a:srgbClr>
                      </a:gs>
                      <a:gs pos="85000">
                        <a:srgbClr val="2E9DF8"/>
                      </a:gs>
                    </a:gsLst>
                    <a:lin ang="2700000" scaled="0"/>
                  </a:gradFill>
                  <a:latin typeface="HarmonyOS Sans SC Black"/>
                  <a:ea typeface="HarmonyOS Sans SC Black"/>
                </a:defRPr>
              </a:lvl1pPr>
            </a:lstStyle>
            <a:p>
              <a:r>
                <a:rPr lang="zh-CN" altLang="en-US" sz="1200" dirty="0">
                  <a:solidFill>
                    <a:srgbClr val="014199"/>
                  </a:solidFill>
                  <a:latin typeface="微软雅黑" charset="0"/>
                  <a:ea typeface="微软雅黑" charset="0"/>
                </a:rPr>
                <a:t>从而使用云的</a:t>
              </a:r>
              <a:r>
                <a:rPr lang="zh-CN" altLang="en-US" sz="1200" b="1" u="sng" dirty="0">
                  <a:solidFill>
                    <a:srgbClr val="1656FF"/>
                  </a:solidFill>
                  <a:latin typeface="微软雅黑" charset="0"/>
                  <a:ea typeface="微软雅黑" charset="0"/>
                </a:rPr>
                <a:t>成本</a:t>
              </a:r>
              <a:r>
                <a:rPr lang="zh-CN" altLang="en-US" sz="1200" dirty="0">
                  <a:solidFill>
                    <a:srgbClr val="014199"/>
                  </a:solidFill>
                  <a:latin typeface="微软雅黑" charset="0"/>
                  <a:ea typeface="微软雅黑" charset="0"/>
                </a:rPr>
                <a:t>变得</a:t>
              </a:r>
              <a:r>
                <a:rPr lang="zh-CN" altLang="en-US" sz="1200" b="1" u="sng" dirty="0">
                  <a:solidFill>
                    <a:srgbClr val="1656FF"/>
                  </a:solidFill>
                  <a:latin typeface="微软雅黑" charset="0"/>
                  <a:ea typeface="微软雅黑" charset="0"/>
                </a:rPr>
                <a:t>极低</a:t>
              </a:r>
              <a:endParaRPr lang="zh-CN" altLang="en-US" sz="1200" b="1" u="sng" dirty="0">
                <a:solidFill>
                  <a:srgbClr val="1656FF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4451350" y="5684520"/>
            <a:ext cx="1494790" cy="273591"/>
            <a:chOff x="5784219" y="5830364"/>
            <a:chExt cx="1372232" cy="273483"/>
          </a:xfrm>
        </p:grpSpPr>
        <p:sp>
          <p:nvSpPr>
            <p:cNvPr id="145" name="文本框 144"/>
            <p:cNvSpPr txBox="1"/>
            <p:nvPr/>
          </p:nvSpPr>
          <p:spPr>
            <a:xfrm>
              <a:off x="5784219" y="5843600"/>
              <a:ext cx="1372232" cy="260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lnSpc>
                  <a:spcPct val="130000"/>
                </a:lnSpc>
                <a:defRPr sz="1300" b="0" i="0"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2.0 </a:t>
              </a:r>
              <a:r>
                <a:rPr kumimoji="0" lang="zh-CN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传统云计算架构</a:t>
              </a:r>
              <a:endPara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6" name="矩形: 圆角 145"/>
            <p:cNvSpPr/>
            <p:nvPr/>
          </p:nvSpPr>
          <p:spPr>
            <a:xfrm>
              <a:off x="5803269" y="5830364"/>
              <a:ext cx="1311838" cy="267599"/>
            </a:xfrm>
            <a:prstGeom prst="roundRect">
              <a:avLst>
                <a:gd name="adj" fmla="val 50000"/>
              </a:avLst>
            </a:prstGeom>
            <a:noFill/>
            <a:ln w="9525">
              <a:gradFill>
                <a:gsLst>
                  <a:gs pos="0">
                    <a:srgbClr val="12C8B8"/>
                  </a:gs>
                  <a:gs pos="100000">
                    <a:srgbClr val="2E9DF8"/>
                  </a:gs>
                </a:gsLst>
                <a:lin ang="2700000" scaled="0"/>
              </a:gradFill>
            </a:ln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985000" y="5671185"/>
            <a:ext cx="2127250" cy="267335"/>
            <a:chOff x="7412832" y="5577289"/>
            <a:chExt cx="2013581" cy="267599"/>
          </a:xfrm>
        </p:grpSpPr>
        <p:sp>
          <p:nvSpPr>
            <p:cNvPr id="147" name="文本框 146"/>
            <p:cNvSpPr txBox="1"/>
            <p:nvPr/>
          </p:nvSpPr>
          <p:spPr>
            <a:xfrm>
              <a:off x="7412832" y="5577289"/>
              <a:ext cx="2013581" cy="260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lnSpc>
                  <a:spcPct val="130000"/>
                </a:lnSpc>
                <a:defRPr sz="1300" b="0" i="0"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3.0 </a:t>
              </a:r>
              <a:r>
                <a:rPr kumimoji="0" lang="zh-CN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基于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1656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云内核</a:t>
              </a:r>
              <a:r>
                <a:rPr kumimoji="0" lang="zh-CN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的云计算架构</a:t>
              </a:r>
              <a:endPara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8" name="矩形: 圆角 147"/>
            <p:cNvSpPr/>
            <p:nvPr/>
          </p:nvSpPr>
          <p:spPr>
            <a:xfrm>
              <a:off x="7494318" y="5577289"/>
              <a:ext cx="1840181" cy="267599"/>
            </a:xfrm>
            <a:prstGeom prst="roundRect">
              <a:avLst>
                <a:gd name="adj" fmla="val 50000"/>
              </a:avLst>
            </a:prstGeom>
            <a:noFill/>
            <a:ln w="9525">
              <a:gradFill>
                <a:gsLst>
                  <a:gs pos="0">
                    <a:srgbClr val="12C8B8"/>
                  </a:gs>
                  <a:gs pos="100000">
                    <a:srgbClr val="2E9DF8"/>
                  </a:gs>
                </a:gsLst>
                <a:lin ang="2700000" scaled="0"/>
              </a:gradFill>
            </a:ln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3524251" y="3103508"/>
            <a:ext cx="3419681" cy="1760695"/>
            <a:chOff x="4202660" y="3490442"/>
            <a:chExt cx="3419681" cy="1760695"/>
          </a:xfrm>
        </p:grpSpPr>
        <p:grpSp>
          <p:nvGrpSpPr>
            <p:cNvPr id="156" name="组合 155"/>
            <p:cNvGrpSpPr/>
            <p:nvPr/>
          </p:nvGrpSpPr>
          <p:grpSpPr>
            <a:xfrm>
              <a:off x="5120686" y="3490442"/>
              <a:ext cx="1558836" cy="406426"/>
              <a:chOff x="4976734" y="3845129"/>
              <a:chExt cx="1558836" cy="406426"/>
            </a:xfrm>
          </p:grpSpPr>
          <p:sp>
            <p:nvSpPr>
              <p:cNvPr id="151" name="矩形: 圆角 150"/>
              <p:cNvSpPr/>
              <p:nvPr/>
            </p:nvSpPr>
            <p:spPr>
              <a:xfrm>
                <a:off x="4985622" y="3845129"/>
                <a:ext cx="1542707" cy="261610"/>
              </a:xfrm>
              <a:prstGeom prst="roundRect">
                <a:avLst>
                  <a:gd name="adj" fmla="val 8445"/>
                </a:avLst>
              </a:prstGeom>
              <a:noFill/>
              <a:ln>
                <a:noFill/>
              </a:ln>
            </p:spPr>
            <p:style>
              <a:lnRef idx="2">
                <a:srgbClr val="12C8B8">
                  <a:shade val="50000"/>
                </a:srgbClr>
              </a:lnRef>
              <a:fillRef idx="1">
                <a:srgbClr val="12C8B8"/>
              </a:fillRef>
              <a:effectRef idx="0">
                <a:srgbClr val="12C8B8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rPr>
                  <a:t>SaaS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grpSp>
            <p:nvGrpSpPr>
              <p:cNvPr id="155" name="组合 154"/>
              <p:cNvGrpSpPr/>
              <p:nvPr/>
            </p:nvGrpSpPr>
            <p:grpSpPr>
              <a:xfrm>
                <a:off x="4976734" y="3931698"/>
                <a:ext cx="1558836" cy="319857"/>
                <a:chOff x="5107905" y="3958325"/>
                <a:chExt cx="3516435" cy="510690"/>
              </a:xfrm>
            </p:grpSpPr>
            <p:sp>
              <p:nvSpPr>
                <p:cNvPr id="152" name="椭圆 151"/>
                <p:cNvSpPr/>
                <p:nvPr/>
              </p:nvSpPr>
              <p:spPr>
                <a:xfrm>
                  <a:off x="5182388" y="4097261"/>
                  <a:ext cx="3341234" cy="308515"/>
                </a:xfrm>
                <a:prstGeom prst="ellipse">
                  <a:avLst/>
                </a:prstGeom>
                <a:gradFill>
                  <a:gsLst>
                    <a:gs pos="18000">
                      <a:srgbClr val="02FABD">
                        <a:alpha val="5000"/>
                      </a:srgbClr>
                    </a:gs>
                    <a:gs pos="100000">
                      <a:srgbClr val="486FFA">
                        <a:alpha val="20000"/>
                      </a:srgbClr>
                    </a:gs>
                  </a:gsLst>
                  <a:lin ang="54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>
                  <a:off x="5107905" y="3958325"/>
                  <a:ext cx="3480051" cy="361958"/>
                </a:xfrm>
                <a:prstGeom prst="ellipse">
                  <a:avLst/>
                </a:prstGeom>
                <a:noFill/>
                <a:ln w="12700" cap="flat" cmpd="sng" algn="ctr">
                  <a:gradFill>
                    <a:gsLst>
                      <a:gs pos="63000">
                        <a:srgbClr val="486FFA">
                          <a:alpha val="50000"/>
                        </a:srgbClr>
                      </a:gs>
                      <a:gs pos="22000">
                        <a:srgbClr val="2E9DF8">
                          <a:alpha val="0"/>
                        </a:srgbClr>
                      </a:gs>
                      <a:gs pos="91000">
                        <a:srgbClr val="10B4A6">
                          <a:alpha val="46000"/>
                        </a:srgb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>
                  <a:off x="5144288" y="4105246"/>
                  <a:ext cx="3480052" cy="363769"/>
                </a:xfrm>
                <a:prstGeom prst="ellipse">
                  <a:avLst/>
                </a:prstGeom>
                <a:noFill/>
                <a:ln w="12700" cap="flat" cmpd="sng" algn="ctr">
                  <a:gradFill>
                    <a:gsLst>
                      <a:gs pos="60000">
                        <a:srgbClr val="10B4A6">
                          <a:alpha val="0"/>
                        </a:srgbClr>
                      </a:gs>
                      <a:gs pos="85320">
                        <a:srgbClr val="486FFA">
                          <a:alpha val="20000"/>
                        </a:srgbClr>
                      </a:gs>
                      <a:gs pos="100000">
                        <a:srgbClr val="10B4A6">
                          <a:alpha val="20000"/>
                        </a:srgbClr>
                      </a:gs>
                    </a:gsLst>
                    <a:lin ang="5400000" scaled="1"/>
                  </a:gra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</p:grpSp>
        </p:grpSp>
        <p:grpSp>
          <p:nvGrpSpPr>
            <p:cNvPr id="157" name="组合 156"/>
            <p:cNvGrpSpPr/>
            <p:nvPr/>
          </p:nvGrpSpPr>
          <p:grpSpPr>
            <a:xfrm>
              <a:off x="5120686" y="4167576"/>
              <a:ext cx="1558836" cy="406426"/>
              <a:chOff x="4976734" y="3845129"/>
              <a:chExt cx="1558836" cy="406426"/>
            </a:xfrm>
          </p:grpSpPr>
          <p:sp>
            <p:nvSpPr>
              <p:cNvPr id="158" name="矩形: 圆角 157"/>
              <p:cNvSpPr/>
              <p:nvPr/>
            </p:nvSpPr>
            <p:spPr>
              <a:xfrm>
                <a:off x="4985622" y="3845129"/>
                <a:ext cx="1542707" cy="261610"/>
              </a:xfrm>
              <a:prstGeom prst="roundRect">
                <a:avLst>
                  <a:gd name="adj" fmla="val 8445"/>
                </a:avLst>
              </a:prstGeom>
              <a:noFill/>
              <a:ln>
                <a:noFill/>
              </a:ln>
            </p:spPr>
            <p:style>
              <a:lnRef idx="2">
                <a:srgbClr val="12C8B8">
                  <a:shade val="50000"/>
                </a:srgbClr>
              </a:lnRef>
              <a:fillRef idx="1">
                <a:srgbClr val="12C8B8"/>
              </a:fillRef>
              <a:effectRef idx="0">
                <a:srgbClr val="12C8B8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rPr>
                  <a:t>PaaS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grpSp>
            <p:nvGrpSpPr>
              <p:cNvPr id="159" name="组合 158"/>
              <p:cNvGrpSpPr/>
              <p:nvPr/>
            </p:nvGrpSpPr>
            <p:grpSpPr>
              <a:xfrm>
                <a:off x="4976734" y="3931698"/>
                <a:ext cx="1558836" cy="319857"/>
                <a:chOff x="5107905" y="3958325"/>
                <a:chExt cx="3516435" cy="510690"/>
              </a:xfrm>
            </p:grpSpPr>
            <p:sp>
              <p:nvSpPr>
                <p:cNvPr id="160" name="椭圆 159"/>
                <p:cNvSpPr/>
                <p:nvPr/>
              </p:nvSpPr>
              <p:spPr>
                <a:xfrm>
                  <a:off x="5182388" y="4097261"/>
                  <a:ext cx="3341234" cy="308515"/>
                </a:xfrm>
                <a:prstGeom prst="ellipse">
                  <a:avLst/>
                </a:prstGeom>
                <a:gradFill>
                  <a:gsLst>
                    <a:gs pos="18000">
                      <a:srgbClr val="02FABD">
                        <a:alpha val="5000"/>
                      </a:srgbClr>
                    </a:gs>
                    <a:gs pos="100000">
                      <a:srgbClr val="486FFA">
                        <a:alpha val="20000"/>
                      </a:srgbClr>
                    </a:gs>
                  </a:gsLst>
                  <a:lin ang="54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  <p:sp>
              <p:nvSpPr>
                <p:cNvPr id="161" name="椭圆 160"/>
                <p:cNvSpPr/>
                <p:nvPr/>
              </p:nvSpPr>
              <p:spPr>
                <a:xfrm>
                  <a:off x="5107905" y="3958325"/>
                  <a:ext cx="3480051" cy="361958"/>
                </a:xfrm>
                <a:prstGeom prst="ellipse">
                  <a:avLst/>
                </a:prstGeom>
                <a:noFill/>
                <a:ln w="12700" cap="flat" cmpd="sng" algn="ctr">
                  <a:gradFill>
                    <a:gsLst>
                      <a:gs pos="63000">
                        <a:srgbClr val="486FFA">
                          <a:alpha val="50000"/>
                        </a:srgbClr>
                      </a:gs>
                      <a:gs pos="22000">
                        <a:srgbClr val="2E9DF8">
                          <a:alpha val="0"/>
                        </a:srgbClr>
                      </a:gs>
                      <a:gs pos="91000">
                        <a:srgbClr val="10B4A6">
                          <a:alpha val="46000"/>
                        </a:srgb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  <p:sp>
              <p:nvSpPr>
                <p:cNvPr id="162" name="椭圆 161"/>
                <p:cNvSpPr/>
                <p:nvPr/>
              </p:nvSpPr>
              <p:spPr>
                <a:xfrm>
                  <a:off x="5144288" y="4105246"/>
                  <a:ext cx="3480052" cy="363769"/>
                </a:xfrm>
                <a:prstGeom prst="ellipse">
                  <a:avLst/>
                </a:prstGeom>
                <a:noFill/>
                <a:ln w="12700" cap="flat" cmpd="sng" algn="ctr">
                  <a:gradFill>
                    <a:gsLst>
                      <a:gs pos="60000">
                        <a:srgbClr val="10B4A6">
                          <a:alpha val="0"/>
                        </a:srgbClr>
                      </a:gs>
                      <a:gs pos="85320">
                        <a:srgbClr val="486FFA">
                          <a:alpha val="20000"/>
                        </a:srgbClr>
                      </a:gs>
                      <a:gs pos="100000">
                        <a:srgbClr val="10B4A6">
                          <a:alpha val="20000"/>
                        </a:srgbClr>
                      </a:gs>
                    </a:gsLst>
                    <a:lin ang="5400000" scaled="1"/>
                  </a:gra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</p:grpSp>
        </p:grpSp>
        <p:grpSp>
          <p:nvGrpSpPr>
            <p:cNvPr id="163" name="组合 162"/>
            <p:cNvGrpSpPr/>
            <p:nvPr/>
          </p:nvGrpSpPr>
          <p:grpSpPr>
            <a:xfrm>
              <a:off x="5120686" y="4844711"/>
              <a:ext cx="1558836" cy="406426"/>
              <a:chOff x="4976734" y="3845129"/>
              <a:chExt cx="1558836" cy="406426"/>
            </a:xfrm>
          </p:grpSpPr>
          <p:sp>
            <p:nvSpPr>
              <p:cNvPr id="164" name="矩形: 圆角 163"/>
              <p:cNvSpPr/>
              <p:nvPr/>
            </p:nvSpPr>
            <p:spPr>
              <a:xfrm>
                <a:off x="4985622" y="3845129"/>
                <a:ext cx="1542707" cy="261610"/>
              </a:xfrm>
              <a:prstGeom prst="roundRect">
                <a:avLst>
                  <a:gd name="adj" fmla="val 8445"/>
                </a:avLst>
              </a:prstGeom>
              <a:noFill/>
              <a:ln>
                <a:noFill/>
              </a:ln>
            </p:spPr>
            <p:style>
              <a:lnRef idx="2">
                <a:srgbClr val="12C8B8">
                  <a:shade val="50000"/>
                </a:srgbClr>
              </a:lnRef>
              <a:fillRef idx="1">
                <a:srgbClr val="12C8B8"/>
              </a:fillRef>
              <a:effectRef idx="0">
                <a:srgbClr val="12C8B8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rPr>
                  <a:t>IaaS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grpSp>
            <p:nvGrpSpPr>
              <p:cNvPr id="165" name="组合 164"/>
              <p:cNvGrpSpPr/>
              <p:nvPr/>
            </p:nvGrpSpPr>
            <p:grpSpPr>
              <a:xfrm>
                <a:off x="4976734" y="3931698"/>
                <a:ext cx="1558836" cy="319857"/>
                <a:chOff x="5107905" y="3958325"/>
                <a:chExt cx="3516435" cy="510690"/>
              </a:xfrm>
            </p:grpSpPr>
            <p:sp>
              <p:nvSpPr>
                <p:cNvPr id="166" name="椭圆 165"/>
                <p:cNvSpPr/>
                <p:nvPr/>
              </p:nvSpPr>
              <p:spPr>
                <a:xfrm>
                  <a:off x="5182388" y="4097261"/>
                  <a:ext cx="3341234" cy="308515"/>
                </a:xfrm>
                <a:prstGeom prst="ellipse">
                  <a:avLst/>
                </a:prstGeom>
                <a:gradFill>
                  <a:gsLst>
                    <a:gs pos="18000">
                      <a:srgbClr val="02FABD">
                        <a:alpha val="5000"/>
                      </a:srgbClr>
                    </a:gs>
                    <a:gs pos="100000">
                      <a:srgbClr val="486FFA">
                        <a:alpha val="20000"/>
                      </a:srgbClr>
                    </a:gs>
                  </a:gsLst>
                  <a:lin ang="54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  <p:sp>
              <p:nvSpPr>
                <p:cNvPr id="167" name="椭圆 166"/>
                <p:cNvSpPr/>
                <p:nvPr/>
              </p:nvSpPr>
              <p:spPr>
                <a:xfrm>
                  <a:off x="5107905" y="3958325"/>
                  <a:ext cx="3480051" cy="361958"/>
                </a:xfrm>
                <a:prstGeom prst="ellipse">
                  <a:avLst/>
                </a:prstGeom>
                <a:noFill/>
                <a:ln w="12700" cap="flat" cmpd="sng" algn="ctr">
                  <a:gradFill>
                    <a:gsLst>
                      <a:gs pos="63000">
                        <a:srgbClr val="486FFA">
                          <a:alpha val="50000"/>
                        </a:srgbClr>
                      </a:gs>
                      <a:gs pos="22000">
                        <a:srgbClr val="2E9DF8">
                          <a:alpha val="0"/>
                        </a:srgbClr>
                      </a:gs>
                      <a:gs pos="91000">
                        <a:srgbClr val="10B4A6">
                          <a:alpha val="46000"/>
                        </a:srgb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  <p:sp>
              <p:nvSpPr>
                <p:cNvPr id="168" name="椭圆 167"/>
                <p:cNvSpPr/>
                <p:nvPr/>
              </p:nvSpPr>
              <p:spPr>
                <a:xfrm>
                  <a:off x="5144288" y="4105246"/>
                  <a:ext cx="3480052" cy="363769"/>
                </a:xfrm>
                <a:prstGeom prst="ellipse">
                  <a:avLst/>
                </a:prstGeom>
                <a:noFill/>
                <a:ln w="12700" cap="flat" cmpd="sng" algn="ctr">
                  <a:gradFill>
                    <a:gsLst>
                      <a:gs pos="60000">
                        <a:srgbClr val="10B4A6">
                          <a:alpha val="0"/>
                        </a:srgbClr>
                      </a:gs>
                      <a:gs pos="85320">
                        <a:srgbClr val="486FFA">
                          <a:alpha val="20000"/>
                        </a:srgbClr>
                      </a:gs>
                      <a:gs pos="100000">
                        <a:srgbClr val="10B4A6">
                          <a:alpha val="20000"/>
                        </a:srgbClr>
                      </a:gs>
                    </a:gsLst>
                    <a:lin ang="5400000" scaled="1"/>
                  </a:gra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</p:grpSp>
        </p:grpSp>
        <p:grpSp>
          <p:nvGrpSpPr>
            <p:cNvPr id="181" name="组合 180"/>
            <p:cNvGrpSpPr/>
            <p:nvPr/>
          </p:nvGrpSpPr>
          <p:grpSpPr>
            <a:xfrm>
              <a:off x="6668983" y="3533023"/>
              <a:ext cx="953358" cy="1607542"/>
              <a:chOff x="6668983" y="3533023"/>
              <a:chExt cx="953358" cy="1607542"/>
            </a:xfrm>
          </p:grpSpPr>
          <p:pic>
            <p:nvPicPr>
              <p:cNvPr id="171" name="图片 170"/>
              <p:cNvPicPr>
                <a:picLocks noChangeAspect="1"/>
              </p:cNvPicPr>
              <p:nvPr/>
            </p:nvPicPr>
            <p:blipFill>
              <a:blip r:embed="rId1">
                <a:alphaModFix amt="50000"/>
              </a:blip>
              <a:stretch>
                <a:fillRect/>
              </a:stretch>
            </p:blipFill>
            <p:spPr>
              <a:xfrm rot="21324095">
                <a:off x="6715762" y="3533023"/>
                <a:ext cx="273093" cy="1607542"/>
              </a:xfrm>
              <a:prstGeom prst="rect">
                <a:avLst/>
              </a:prstGeom>
            </p:spPr>
          </p:pic>
          <p:sp>
            <p:nvSpPr>
              <p:cNvPr id="176" name="弧形 175"/>
              <p:cNvSpPr/>
              <p:nvPr/>
            </p:nvSpPr>
            <p:spPr>
              <a:xfrm rot="14421222">
                <a:off x="6717567" y="4102470"/>
                <a:ext cx="1023886" cy="785663"/>
              </a:xfrm>
              <a:prstGeom prst="arc">
                <a:avLst>
                  <a:gd name="adj1" fmla="val 16165343"/>
                  <a:gd name="adj2" fmla="val 19815461"/>
                </a:avLst>
              </a:prstGeom>
              <a:ln>
                <a:solidFill>
                  <a:srgbClr val="486FFA">
                    <a:alpha val="20000"/>
                  </a:srgbClr>
                </a:solidFill>
                <a:prstDash val="dash"/>
              </a:ln>
            </p:spPr>
            <p:style>
              <a:lnRef idx="1">
                <a:srgbClr val="12C8B8"/>
              </a:lnRef>
              <a:fillRef idx="0">
                <a:srgbClr val="12C8B8"/>
              </a:fillRef>
              <a:effectRef idx="0">
                <a:srgbClr val="12C8B8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77" name="弧形 176"/>
              <p:cNvSpPr/>
              <p:nvPr/>
            </p:nvSpPr>
            <p:spPr>
              <a:xfrm rot="16200000">
                <a:off x="6549872" y="3753763"/>
                <a:ext cx="1023886" cy="785663"/>
              </a:xfrm>
              <a:prstGeom prst="arc">
                <a:avLst>
                  <a:gd name="adj1" fmla="val 16165343"/>
                  <a:gd name="adj2" fmla="val 17378779"/>
                </a:avLst>
              </a:prstGeom>
              <a:ln>
                <a:solidFill>
                  <a:srgbClr val="486FFA">
                    <a:alpha val="20000"/>
                  </a:srgbClr>
                </a:solidFill>
                <a:prstDash val="dash"/>
              </a:ln>
            </p:spPr>
            <p:style>
              <a:lnRef idx="1">
                <a:srgbClr val="12C8B8"/>
              </a:lnRef>
              <a:fillRef idx="0">
                <a:srgbClr val="12C8B8"/>
              </a:fillRef>
              <a:effectRef idx="0">
                <a:srgbClr val="12C8B8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4202660" y="3533022"/>
              <a:ext cx="946514" cy="1607542"/>
              <a:chOff x="4202660" y="3533022"/>
              <a:chExt cx="946514" cy="1607542"/>
            </a:xfrm>
          </p:grpSpPr>
          <p:pic>
            <p:nvPicPr>
              <p:cNvPr id="172" name="图片 171"/>
              <p:cNvPicPr>
                <a:picLocks noChangeAspect="1"/>
              </p:cNvPicPr>
              <p:nvPr/>
            </p:nvPicPr>
            <p:blipFill>
              <a:blip r:embed="rId1">
                <a:alphaModFix amt="50000"/>
              </a:blip>
              <a:stretch>
                <a:fillRect/>
              </a:stretch>
            </p:blipFill>
            <p:spPr>
              <a:xfrm rot="275905" flipH="1">
                <a:off x="4817350" y="3533022"/>
                <a:ext cx="273093" cy="1607542"/>
              </a:xfrm>
              <a:prstGeom prst="rect">
                <a:avLst/>
              </a:prstGeom>
            </p:spPr>
          </p:pic>
          <p:sp>
            <p:nvSpPr>
              <p:cNvPr id="178" name="弧形 177"/>
              <p:cNvSpPr/>
              <p:nvPr/>
            </p:nvSpPr>
            <p:spPr>
              <a:xfrm rot="7178778" flipH="1">
                <a:off x="4083549" y="4102470"/>
                <a:ext cx="1023886" cy="785663"/>
              </a:xfrm>
              <a:prstGeom prst="arc">
                <a:avLst>
                  <a:gd name="adj1" fmla="val 16165343"/>
                  <a:gd name="adj2" fmla="val 19815461"/>
                </a:avLst>
              </a:prstGeom>
              <a:ln>
                <a:solidFill>
                  <a:srgbClr val="486FFA">
                    <a:alpha val="20000"/>
                  </a:srgbClr>
                </a:solidFill>
                <a:prstDash val="dash"/>
              </a:ln>
            </p:spPr>
            <p:style>
              <a:lnRef idx="1">
                <a:srgbClr val="12C8B8"/>
              </a:lnRef>
              <a:fillRef idx="0">
                <a:srgbClr val="12C8B8"/>
              </a:fillRef>
              <a:effectRef idx="0">
                <a:srgbClr val="12C8B8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79" name="弧形 178"/>
              <p:cNvSpPr/>
              <p:nvPr/>
            </p:nvSpPr>
            <p:spPr>
              <a:xfrm rot="5400000" flipH="1">
                <a:off x="4244400" y="3686849"/>
                <a:ext cx="1023886" cy="785663"/>
              </a:xfrm>
              <a:prstGeom prst="arc">
                <a:avLst>
                  <a:gd name="adj1" fmla="val 16165343"/>
                  <a:gd name="adj2" fmla="val 17378779"/>
                </a:avLst>
              </a:prstGeom>
              <a:ln>
                <a:solidFill>
                  <a:srgbClr val="486FFA">
                    <a:alpha val="20000"/>
                  </a:srgbClr>
                </a:solidFill>
                <a:prstDash val="dash"/>
              </a:ln>
            </p:spPr>
            <p:style>
              <a:lnRef idx="1">
                <a:srgbClr val="12C8B8"/>
              </a:lnRef>
              <a:fillRef idx="0">
                <a:srgbClr val="12C8B8"/>
              </a:fillRef>
              <a:effectRef idx="0">
                <a:srgbClr val="12C8B8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192" name="组合 191"/>
          <p:cNvGrpSpPr/>
          <p:nvPr/>
        </p:nvGrpSpPr>
        <p:grpSpPr>
          <a:xfrm>
            <a:off x="9760298" y="2709890"/>
            <a:ext cx="1794540" cy="499110"/>
            <a:chOff x="9719024" y="2881340"/>
            <a:chExt cx="1794540" cy="499110"/>
          </a:xfrm>
        </p:grpSpPr>
        <p:sp>
          <p:nvSpPr>
            <p:cNvPr id="190" name="椭圆 189"/>
            <p:cNvSpPr/>
            <p:nvPr/>
          </p:nvSpPr>
          <p:spPr>
            <a:xfrm>
              <a:off x="9719024" y="2948261"/>
              <a:ext cx="340999" cy="340999"/>
            </a:xfrm>
            <a:prstGeom prst="ellipse">
              <a:avLst/>
            </a:prstGeom>
            <a:gradFill flip="none" rotWithShape="1">
              <a:gsLst>
                <a:gs pos="94000">
                  <a:srgbClr val="2E9DF8"/>
                </a:gs>
                <a:gs pos="16000">
                  <a:srgbClr val="12C8B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10019656" y="2881340"/>
              <a:ext cx="1493908" cy="4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</a:rPr>
                <a:t>所有操作</a:t>
              </a:r>
              <a:endParaRPr lang="en-US" altLang="zh-CN" sz="12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endParaRPr>
            </a:p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</a:rPr>
                <a:t>不超过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</a:rPr>
                <a:t> 3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</a:rPr>
                <a:t>分钟</a:t>
              </a:r>
              <a:endParaRPr lang="zh-CN" altLang="en-US" sz="12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9760298" y="3375068"/>
            <a:ext cx="1794540" cy="499110"/>
            <a:chOff x="9719024" y="2881340"/>
            <a:chExt cx="1794540" cy="499110"/>
          </a:xfrm>
        </p:grpSpPr>
        <p:sp>
          <p:nvSpPr>
            <p:cNvPr id="194" name="椭圆 193"/>
            <p:cNvSpPr/>
            <p:nvPr/>
          </p:nvSpPr>
          <p:spPr>
            <a:xfrm>
              <a:off x="9719024" y="2948261"/>
              <a:ext cx="340999" cy="340999"/>
            </a:xfrm>
            <a:prstGeom prst="ellipse">
              <a:avLst/>
            </a:prstGeom>
            <a:gradFill flip="none" rotWithShape="1">
              <a:gsLst>
                <a:gs pos="94000">
                  <a:srgbClr val="2E9DF8"/>
                </a:gs>
                <a:gs pos="16000">
                  <a:srgbClr val="12C8B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10019656" y="2881340"/>
              <a:ext cx="1493908" cy="4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低门槛</a:t>
              </a:r>
              <a:endParaRPr lang="en-US" altLang="zh-CN" sz="1200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rPr>
                <a:t>非技术人员可用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">
                      <a:srgbClr val="10B4A6"/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9760298" y="4040246"/>
            <a:ext cx="1794540" cy="499110"/>
            <a:chOff x="9719024" y="2881340"/>
            <a:chExt cx="1794540" cy="499110"/>
          </a:xfrm>
        </p:grpSpPr>
        <p:sp>
          <p:nvSpPr>
            <p:cNvPr id="197" name="椭圆 196"/>
            <p:cNvSpPr/>
            <p:nvPr/>
          </p:nvSpPr>
          <p:spPr>
            <a:xfrm>
              <a:off x="9719024" y="2948261"/>
              <a:ext cx="340999" cy="340999"/>
            </a:xfrm>
            <a:prstGeom prst="ellipse">
              <a:avLst/>
            </a:prstGeom>
            <a:gradFill flip="none" rotWithShape="1">
              <a:gsLst>
                <a:gs pos="94000">
                  <a:srgbClr val="2E9DF8"/>
                </a:gs>
                <a:gs pos="16000">
                  <a:srgbClr val="12C8B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198" name="文本框 197"/>
            <p:cNvSpPr txBox="1"/>
            <p:nvPr/>
          </p:nvSpPr>
          <p:spPr>
            <a:xfrm>
              <a:off x="10019656" y="2881340"/>
              <a:ext cx="1493908" cy="4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集成各领域</a:t>
              </a:r>
              <a:endParaRPr lang="en-US" altLang="zh-CN" sz="1200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精品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rPr>
                <a:t>应用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">
                      <a:srgbClr val="10B4A6"/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9760298" y="4705425"/>
            <a:ext cx="1794540" cy="499110"/>
            <a:chOff x="9719024" y="2881340"/>
            <a:chExt cx="1794540" cy="499110"/>
          </a:xfrm>
        </p:grpSpPr>
        <p:sp>
          <p:nvSpPr>
            <p:cNvPr id="200" name="椭圆 199"/>
            <p:cNvSpPr/>
            <p:nvPr/>
          </p:nvSpPr>
          <p:spPr>
            <a:xfrm>
              <a:off x="9719024" y="2948261"/>
              <a:ext cx="340999" cy="340999"/>
            </a:xfrm>
            <a:prstGeom prst="ellipse">
              <a:avLst/>
            </a:prstGeom>
            <a:gradFill flip="none" rotWithShape="1">
              <a:gsLst>
                <a:gs pos="94000">
                  <a:srgbClr val="2E9DF8"/>
                </a:gs>
                <a:gs pos="16000">
                  <a:srgbClr val="12C8B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10019656" y="2881340"/>
              <a:ext cx="1493908" cy="4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保证扩展性</a:t>
              </a:r>
              <a:endParaRPr lang="en-US" altLang="zh-CN" sz="1200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rPr>
                <a:t>生态兼容性强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">
                      <a:srgbClr val="10B4A6"/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sp>
        <p:nvSpPr>
          <p:cNvPr id="202" name="app-file-symbol_29531"/>
          <p:cNvSpPr/>
          <p:nvPr/>
        </p:nvSpPr>
        <p:spPr>
          <a:xfrm>
            <a:off x="9850688" y="4176590"/>
            <a:ext cx="172169" cy="194117"/>
          </a:xfrm>
          <a:custGeom>
            <a:avLst/>
            <a:gdLst>
              <a:gd name="connsiteX0" fmla="*/ 72469 w 538061"/>
              <a:gd name="connsiteY0" fmla="*/ 461844 h 606651"/>
              <a:gd name="connsiteX1" fmla="*/ 72469 w 538061"/>
              <a:gd name="connsiteY1" fmla="*/ 576418 h 606651"/>
              <a:gd name="connsiteX2" fmla="*/ 465592 w 538061"/>
              <a:gd name="connsiteY2" fmla="*/ 576418 h 606651"/>
              <a:gd name="connsiteX3" fmla="*/ 465592 w 538061"/>
              <a:gd name="connsiteY3" fmla="*/ 461844 h 606651"/>
              <a:gd name="connsiteX4" fmla="*/ 115587 w 538061"/>
              <a:gd name="connsiteY4" fmla="*/ 276828 h 606651"/>
              <a:gd name="connsiteX5" fmla="*/ 116166 w 538061"/>
              <a:gd name="connsiteY5" fmla="*/ 276828 h 606651"/>
              <a:gd name="connsiteX6" fmla="*/ 125350 w 538061"/>
              <a:gd name="connsiteY6" fmla="*/ 311935 h 606651"/>
              <a:gd name="connsiteX7" fmla="*/ 136685 w 538061"/>
              <a:gd name="connsiteY7" fmla="*/ 350428 h 606651"/>
              <a:gd name="connsiteX8" fmla="*/ 96392 w 538061"/>
              <a:gd name="connsiteY8" fmla="*/ 350428 h 606651"/>
              <a:gd name="connsiteX9" fmla="*/ 107230 w 538061"/>
              <a:gd name="connsiteY9" fmla="*/ 311935 h 606651"/>
              <a:gd name="connsiteX10" fmla="*/ 115587 w 538061"/>
              <a:gd name="connsiteY10" fmla="*/ 276828 h 606651"/>
              <a:gd name="connsiteX11" fmla="*/ 439885 w 538061"/>
              <a:gd name="connsiteY11" fmla="*/ 275840 h 606651"/>
              <a:gd name="connsiteX12" fmla="*/ 472012 w 538061"/>
              <a:gd name="connsiteY12" fmla="*/ 302509 h 606651"/>
              <a:gd name="connsiteX13" fmla="*/ 436573 w 538061"/>
              <a:gd name="connsiteY13" fmla="*/ 332151 h 606651"/>
              <a:gd name="connsiteX14" fmla="*/ 422828 w 538061"/>
              <a:gd name="connsiteY14" fmla="*/ 331078 h 606651"/>
              <a:gd name="connsiteX15" fmla="*/ 422828 w 538061"/>
              <a:gd name="connsiteY15" fmla="*/ 277409 h 606651"/>
              <a:gd name="connsiteX16" fmla="*/ 439885 w 538061"/>
              <a:gd name="connsiteY16" fmla="*/ 275840 h 606651"/>
              <a:gd name="connsiteX17" fmla="*/ 282935 w 538061"/>
              <a:gd name="connsiteY17" fmla="*/ 275840 h 606651"/>
              <a:gd name="connsiteX18" fmla="*/ 315145 w 538061"/>
              <a:gd name="connsiteY18" fmla="*/ 302509 h 606651"/>
              <a:gd name="connsiteX19" fmla="*/ 279706 w 538061"/>
              <a:gd name="connsiteY19" fmla="*/ 332151 h 606651"/>
              <a:gd name="connsiteX20" fmla="*/ 265961 w 538061"/>
              <a:gd name="connsiteY20" fmla="*/ 331078 h 606651"/>
              <a:gd name="connsiteX21" fmla="*/ 265961 w 538061"/>
              <a:gd name="connsiteY21" fmla="*/ 277409 h 606651"/>
              <a:gd name="connsiteX22" fmla="*/ 282935 w 538061"/>
              <a:gd name="connsiteY22" fmla="*/ 275840 h 606651"/>
              <a:gd name="connsiteX23" fmla="*/ 90504 w 538061"/>
              <a:gd name="connsiteY23" fmla="*/ 246163 h 606651"/>
              <a:gd name="connsiteX24" fmla="*/ 34828 w 538061"/>
              <a:gd name="connsiteY24" fmla="*/ 427811 h 606651"/>
              <a:gd name="connsiteX25" fmla="*/ 77516 w 538061"/>
              <a:gd name="connsiteY25" fmla="*/ 427811 h 606651"/>
              <a:gd name="connsiteX26" fmla="*/ 90504 w 538061"/>
              <a:gd name="connsiteY26" fmla="*/ 381222 h 606651"/>
              <a:gd name="connsiteX27" fmla="*/ 142622 w 538061"/>
              <a:gd name="connsiteY27" fmla="*/ 381222 h 606651"/>
              <a:gd name="connsiteX28" fmla="*/ 156603 w 538061"/>
              <a:gd name="connsiteY28" fmla="*/ 427811 h 606651"/>
              <a:gd name="connsiteX29" fmla="*/ 200863 w 538061"/>
              <a:gd name="connsiteY29" fmla="*/ 427811 h 606651"/>
              <a:gd name="connsiteX30" fmla="*/ 144442 w 538061"/>
              <a:gd name="connsiteY30" fmla="*/ 246163 h 606651"/>
              <a:gd name="connsiteX31" fmla="*/ 437630 w 538061"/>
              <a:gd name="connsiteY31" fmla="*/ 244759 h 606651"/>
              <a:gd name="connsiteX32" fmla="*/ 382036 w 538061"/>
              <a:gd name="connsiteY32" fmla="*/ 248558 h 606651"/>
              <a:gd name="connsiteX33" fmla="*/ 382036 w 538061"/>
              <a:gd name="connsiteY33" fmla="*/ 427811 h 606651"/>
              <a:gd name="connsiteX34" fmla="*/ 422821 w 538061"/>
              <a:gd name="connsiteY34" fmla="*/ 427811 h 606651"/>
              <a:gd name="connsiteX35" fmla="*/ 422821 w 538061"/>
              <a:gd name="connsiteY35" fmla="*/ 362884 h 606651"/>
              <a:gd name="connsiteX36" fmla="*/ 436885 w 538061"/>
              <a:gd name="connsiteY36" fmla="*/ 363710 h 606651"/>
              <a:gd name="connsiteX37" fmla="*/ 495953 w 538061"/>
              <a:gd name="connsiteY37" fmla="*/ 344545 h 606651"/>
              <a:gd name="connsiteX38" fmla="*/ 512747 w 538061"/>
              <a:gd name="connsiteY38" fmla="*/ 301343 h 606651"/>
              <a:gd name="connsiteX39" fmla="*/ 493306 w 538061"/>
              <a:gd name="connsiteY39" fmla="*/ 259297 h 606651"/>
              <a:gd name="connsiteX40" fmla="*/ 437630 w 538061"/>
              <a:gd name="connsiteY40" fmla="*/ 244759 h 606651"/>
              <a:gd name="connsiteX41" fmla="*/ 280778 w 538061"/>
              <a:gd name="connsiteY41" fmla="*/ 244759 h 606651"/>
              <a:gd name="connsiteX42" fmla="*/ 225185 w 538061"/>
              <a:gd name="connsiteY42" fmla="*/ 248558 h 606651"/>
              <a:gd name="connsiteX43" fmla="*/ 225185 w 538061"/>
              <a:gd name="connsiteY43" fmla="*/ 427811 h 606651"/>
              <a:gd name="connsiteX44" fmla="*/ 265969 w 538061"/>
              <a:gd name="connsiteY44" fmla="*/ 427811 h 606651"/>
              <a:gd name="connsiteX45" fmla="*/ 265969 w 538061"/>
              <a:gd name="connsiteY45" fmla="*/ 362884 h 606651"/>
              <a:gd name="connsiteX46" fmla="*/ 280033 w 538061"/>
              <a:gd name="connsiteY46" fmla="*/ 363710 h 606651"/>
              <a:gd name="connsiteX47" fmla="*/ 339101 w 538061"/>
              <a:gd name="connsiteY47" fmla="*/ 344545 h 606651"/>
              <a:gd name="connsiteX48" fmla="*/ 355894 w 538061"/>
              <a:gd name="connsiteY48" fmla="*/ 301426 h 606651"/>
              <a:gd name="connsiteX49" fmla="*/ 336453 w 538061"/>
              <a:gd name="connsiteY49" fmla="*/ 259297 h 606651"/>
              <a:gd name="connsiteX50" fmla="*/ 280778 w 538061"/>
              <a:gd name="connsiteY50" fmla="*/ 244759 h 606651"/>
              <a:gd name="connsiteX51" fmla="*/ 72469 w 538061"/>
              <a:gd name="connsiteY51" fmla="*/ 23790 h 606651"/>
              <a:gd name="connsiteX52" fmla="*/ 72469 w 538061"/>
              <a:gd name="connsiteY52" fmla="*/ 217003 h 606651"/>
              <a:gd name="connsiteX53" fmla="*/ 465592 w 538061"/>
              <a:gd name="connsiteY53" fmla="*/ 217003 h 606651"/>
              <a:gd name="connsiteX54" fmla="*/ 465592 w 538061"/>
              <a:gd name="connsiteY54" fmla="*/ 157363 h 606651"/>
              <a:gd name="connsiteX55" fmla="*/ 360362 w 538061"/>
              <a:gd name="connsiteY55" fmla="*/ 157363 h 606651"/>
              <a:gd name="connsiteX56" fmla="*/ 348449 w 538061"/>
              <a:gd name="connsiteY56" fmla="*/ 145467 h 606651"/>
              <a:gd name="connsiteX57" fmla="*/ 348449 w 538061"/>
              <a:gd name="connsiteY57" fmla="*/ 23790 h 606651"/>
              <a:gd name="connsiteX58" fmla="*/ 72469 w 538061"/>
              <a:gd name="connsiteY58" fmla="*/ 0 h 606651"/>
              <a:gd name="connsiteX59" fmla="*/ 360362 w 538061"/>
              <a:gd name="connsiteY59" fmla="*/ 0 h 606651"/>
              <a:gd name="connsiteX60" fmla="*/ 363092 w 538061"/>
              <a:gd name="connsiteY60" fmla="*/ 330 h 606651"/>
              <a:gd name="connsiteX61" fmla="*/ 363753 w 538061"/>
              <a:gd name="connsiteY61" fmla="*/ 578 h 606651"/>
              <a:gd name="connsiteX62" fmla="*/ 366070 w 538061"/>
              <a:gd name="connsiteY62" fmla="*/ 1569 h 606651"/>
              <a:gd name="connsiteX63" fmla="*/ 366897 w 538061"/>
              <a:gd name="connsiteY63" fmla="*/ 1983 h 606651"/>
              <a:gd name="connsiteX64" fmla="*/ 369214 w 538061"/>
              <a:gd name="connsiteY64" fmla="*/ 3965 h 606651"/>
              <a:gd name="connsiteX65" fmla="*/ 369296 w 538061"/>
              <a:gd name="connsiteY65" fmla="*/ 4048 h 606651"/>
              <a:gd name="connsiteX66" fmla="*/ 486439 w 538061"/>
              <a:gd name="connsiteY66" fmla="*/ 137703 h 606651"/>
              <a:gd name="connsiteX67" fmla="*/ 489252 w 538061"/>
              <a:gd name="connsiteY67" fmla="*/ 145385 h 606651"/>
              <a:gd name="connsiteX68" fmla="*/ 489417 w 538061"/>
              <a:gd name="connsiteY68" fmla="*/ 146706 h 606651"/>
              <a:gd name="connsiteX69" fmla="*/ 489417 w 538061"/>
              <a:gd name="connsiteY69" fmla="*/ 217003 h 606651"/>
              <a:gd name="connsiteX70" fmla="*/ 503977 w 538061"/>
              <a:gd name="connsiteY70" fmla="*/ 217003 h 606651"/>
              <a:gd name="connsiteX71" fmla="*/ 538061 w 538061"/>
              <a:gd name="connsiteY71" fmla="*/ 250954 h 606651"/>
              <a:gd name="connsiteX72" fmla="*/ 538061 w 538061"/>
              <a:gd name="connsiteY72" fmla="*/ 427811 h 606651"/>
              <a:gd name="connsiteX73" fmla="*/ 503977 w 538061"/>
              <a:gd name="connsiteY73" fmla="*/ 461844 h 606651"/>
              <a:gd name="connsiteX74" fmla="*/ 489417 w 538061"/>
              <a:gd name="connsiteY74" fmla="*/ 461844 h 606651"/>
              <a:gd name="connsiteX75" fmla="*/ 489417 w 538061"/>
              <a:gd name="connsiteY75" fmla="*/ 582861 h 606651"/>
              <a:gd name="connsiteX76" fmla="*/ 465592 w 538061"/>
              <a:gd name="connsiteY76" fmla="*/ 606651 h 606651"/>
              <a:gd name="connsiteX77" fmla="*/ 72469 w 538061"/>
              <a:gd name="connsiteY77" fmla="*/ 606651 h 606651"/>
              <a:gd name="connsiteX78" fmla="*/ 48644 w 538061"/>
              <a:gd name="connsiteY78" fmla="*/ 582861 h 606651"/>
              <a:gd name="connsiteX79" fmla="*/ 48644 w 538061"/>
              <a:gd name="connsiteY79" fmla="*/ 461844 h 606651"/>
              <a:gd name="connsiteX80" fmla="*/ 34084 w 538061"/>
              <a:gd name="connsiteY80" fmla="*/ 461844 h 606651"/>
              <a:gd name="connsiteX81" fmla="*/ 0 w 538061"/>
              <a:gd name="connsiteY81" fmla="*/ 427811 h 606651"/>
              <a:gd name="connsiteX82" fmla="*/ 0 w 538061"/>
              <a:gd name="connsiteY82" fmla="*/ 250954 h 606651"/>
              <a:gd name="connsiteX83" fmla="*/ 34084 w 538061"/>
              <a:gd name="connsiteY83" fmla="*/ 217003 h 606651"/>
              <a:gd name="connsiteX84" fmla="*/ 48644 w 538061"/>
              <a:gd name="connsiteY84" fmla="*/ 217003 h 606651"/>
              <a:gd name="connsiteX85" fmla="*/ 48644 w 538061"/>
              <a:gd name="connsiteY85" fmla="*/ 23790 h 606651"/>
              <a:gd name="connsiteX86" fmla="*/ 72469 w 538061"/>
              <a:gd name="connsiteY86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38061" h="606651">
                <a:moveTo>
                  <a:pt x="72469" y="461844"/>
                </a:moveTo>
                <a:lnTo>
                  <a:pt x="72469" y="576418"/>
                </a:lnTo>
                <a:lnTo>
                  <a:pt x="465592" y="576418"/>
                </a:lnTo>
                <a:lnTo>
                  <a:pt x="465592" y="461844"/>
                </a:lnTo>
                <a:close/>
                <a:moveTo>
                  <a:pt x="115587" y="276828"/>
                </a:moveTo>
                <a:lnTo>
                  <a:pt x="116166" y="276828"/>
                </a:lnTo>
                <a:cubicBezTo>
                  <a:pt x="118814" y="287649"/>
                  <a:pt x="122040" y="301114"/>
                  <a:pt x="125350" y="311935"/>
                </a:cubicBezTo>
                <a:lnTo>
                  <a:pt x="136685" y="350428"/>
                </a:lnTo>
                <a:lnTo>
                  <a:pt x="96392" y="350428"/>
                </a:lnTo>
                <a:lnTo>
                  <a:pt x="107230" y="311935"/>
                </a:lnTo>
                <a:cubicBezTo>
                  <a:pt x="110209" y="301361"/>
                  <a:pt x="112939" y="287649"/>
                  <a:pt x="115587" y="276828"/>
                </a:cubicBezTo>
                <a:close/>
                <a:moveTo>
                  <a:pt x="439885" y="275840"/>
                </a:moveTo>
                <a:cubicBezTo>
                  <a:pt x="460420" y="275840"/>
                  <a:pt x="472012" y="285748"/>
                  <a:pt x="472012" y="302509"/>
                </a:cubicBezTo>
                <a:cubicBezTo>
                  <a:pt x="472012" y="321087"/>
                  <a:pt x="458516" y="332151"/>
                  <a:pt x="436573" y="332151"/>
                </a:cubicBezTo>
                <a:cubicBezTo>
                  <a:pt x="430694" y="332151"/>
                  <a:pt x="426306" y="331821"/>
                  <a:pt x="422828" y="331078"/>
                </a:cubicBezTo>
                <a:lnTo>
                  <a:pt x="422828" y="277409"/>
                </a:lnTo>
                <a:cubicBezTo>
                  <a:pt x="425809" y="276583"/>
                  <a:pt x="431440" y="275840"/>
                  <a:pt x="439885" y="275840"/>
                </a:cubicBezTo>
                <a:close/>
                <a:moveTo>
                  <a:pt x="282935" y="275840"/>
                </a:moveTo>
                <a:cubicBezTo>
                  <a:pt x="303553" y="275840"/>
                  <a:pt x="315145" y="285748"/>
                  <a:pt x="315145" y="302509"/>
                </a:cubicBezTo>
                <a:cubicBezTo>
                  <a:pt x="315145" y="321087"/>
                  <a:pt x="301648" y="332151"/>
                  <a:pt x="279706" y="332151"/>
                </a:cubicBezTo>
                <a:cubicBezTo>
                  <a:pt x="273827" y="332151"/>
                  <a:pt x="269438" y="331821"/>
                  <a:pt x="265961" y="331078"/>
                </a:cubicBezTo>
                <a:lnTo>
                  <a:pt x="265961" y="277409"/>
                </a:lnTo>
                <a:cubicBezTo>
                  <a:pt x="268942" y="276583"/>
                  <a:pt x="274572" y="275840"/>
                  <a:pt x="282935" y="275840"/>
                </a:cubicBezTo>
                <a:close/>
                <a:moveTo>
                  <a:pt x="90504" y="246163"/>
                </a:moveTo>
                <a:lnTo>
                  <a:pt x="34828" y="427811"/>
                </a:lnTo>
                <a:lnTo>
                  <a:pt x="77516" y="427811"/>
                </a:lnTo>
                <a:lnTo>
                  <a:pt x="90504" y="381222"/>
                </a:lnTo>
                <a:lnTo>
                  <a:pt x="142622" y="381222"/>
                </a:lnTo>
                <a:lnTo>
                  <a:pt x="156603" y="427811"/>
                </a:lnTo>
                <a:lnTo>
                  <a:pt x="200863" y="427811"/>
                </a:lnTo>
                <a:lnTo>
                  <a:pt x="144442" y="246163"/>
                </a:lnTo>
                <a:close/>
                <a:moveTo>
                  <a:pt x="437630" y="244759"/>
                </a:moveTo>
                <a:cubicBezTo>
                  <a:pt x="412563" y="244759"/>
                  <a:pt x="394694" y="246411"/>
                  <a:pt x="382036" y="248558"/>
                </a:cubicBezTo>
                <a:lnTo>
                  <a:pt x="382036" y="427811"/>
                </a:lnTo>
                <a:lnTo>
                  <a:pt x="422821" y="427811"/>
                </a:lnTo>
                <a:lnTo>
                  <a:pt x="422821" y="362884"/>
                </a:lnTo>
                <a:cubicBezTo>
                  <a:pt x="426544" y="363379"/>
                  <a:pt x="431425" y="363710"/>
                  <a:pt x="436885" y="363710"/>
                </a:cubicBezTo>
                <a:cubicBezTo>
                  <a:pt x="461124" y="363710"/>
                  <a:pt x="481972" y="357762"/>
                  <a:pt x="495953" y="344545"/>
                </a:cubicBezTo>
                <a:cubicBezTo>
                  <a:pt x="506790" y="334302"/>
                  <a:pt x="512747" y="319186"/>
                  <a:pt x="512747" y="301343"/>
                </a:cubicBezTo>
                <a:cubicBezTo>
                  <a:pt x="512747" y="283583"/>
                  <a:pt x="504887" y="268466"/>
                  <a:pt x="493306" y="259297"/>
                </a:cubicBezTo>
                <a:cubicBezTo>
                  <a:pt x="481145" y="249632"/>
                  <a:pt x="463027" y="244759"/>
                  <a:pt x="437630" y="244759"/>
                </a:cubicBezTo>
                <a:close/>
                <a:moveTo>
                  <a:pt x="280778" y="244759"/>
                </a:moveTo>
                <a:cubicBezTo>
                  <a:pt x="255711" y="244759"/>
                  <a:pt x="237925" y="246411"/>
                  <a:pt x="225185" y="248558"/>
                </a:cubicBezTo>
                <a:lnTo>
                  <a:pt x="225185" y="427811"/>
                </a:lnTo>
                <a:lnTo>
                  <a:pt x="265969" y="427811"/>
                </a:lnTo>
                <a:lnTo>
                  <a:pt x="265969" y="362884"/>
                </a:lnTo>
                <a:cubicBezTo>
                  <a:pt x="269692" y="363379"/>
                  <a:pt x="274573" y="363710"/>
                  <a:pt x="280033" y="363710"/>
                </a:cubicBezTo>
                <a:cubicBezTo>
                  <a:pt x="304272" y="363710"/>
                  <a:pt x="325120" y="357762"/>
                  <a:pt x="339101" y="344545"/>
                </a:cubicBezTo>
                <a:cubicBezTo>
                  <a:pt x="349938" y="334302"/>
                  <a:pt x="355894" y="319186"/>
                  <a:pt x="355894" y="301426"/>
                </a:cubicBezTo>
                <a:cubicBezTo>
                  <a:pt x="355894" y="283583"/>
                  <a:pt x="348035" y="268466"/>
                  <a:pt x="336453" y="259297"/>
                </a:cubicBezTo>
                <a:cubicBezTo>
                  <a:pt x="324292" y="249632"/>
                  <a:pt x="306175" y="244759"/>
                  <a:pt x="280778" y="244759"/>
                </a:cubicBezTo>
                <a:close/>
                <a:moveTo>
                  <a:pt x="72469" y="23790"/>
                </a:moveTo>
                <a:lnTo>
                  <a:pt x="72469" y="217003"/>
                </a:lnTo>
                <a:lnTo>
                  <a:pt x="465592" y="217003"/>
                </a:lnTo>
                <a:lnTo>
                  <a:pt x="465592" y="157363"/>
                </a:lnTo>
                <a:lnTo>
                  <a:pt x="360362" y="157363"/>
                </a:lnTo>
                <a:cubicBezTo>
                  <a:pt x="353743" y="157363"/>
                  <a:pt x="348449" y="152076"/>
                  <a:pt x="348449" y="145467"/>
                </a:cubicBezTo>
                <a:lnTo>
                  <a:pt x="348449" y="23790"/>
                </a:lnTo>
                <a:close/>
                <a:moveTo>
                  <a:pt x="72469" y="0"/>
                </a:moveTo>
                <a:lnTo>
                  <a:pt x="360362" y="0"/>
                </a:lnTo>
                <a:cubicBezTo>
                  <a:pt x="361272" y="0"/>
                  <a:pt x="362182" y="165"/>
                  <a:pt x="363092" y="330"/>
                </a:cubicBezTo>
                <a:cubicBezTo>
                  <a:pt x="363340" y="413"/>
                  <a:pt x="363505" y="496"/>
                  <a:pt x="363753" y="578"/>
                </a:cubicBezTo>
                <a:cubicBezTo>
                  <a:pt x="364581" y="826"/>
                  <a:pt x="365325" y="1156"/>
                  <a:pt x="366070" y="1569"/>
                </a:cubicBezTo>
                <a:cubicBezTo>
                  <a:pt x="366318" y="1652"/>
                  <a:pt x="366566" y="1817"/>
                  <a:pt x="366897" y="1983"/>
                </a:cubicBezTo>
                <a:cubicBezTo>
                  <a:pt x="367724" y="2561"/>
                  <a:pt x="368552" y="3222"/>
                  <a:pt x="369214" y="3965"/>
                </a:cubicBezTo>
                <a:cubicBezTo>
                  <a:pt x="369214" y="4048"/>
                  <a:pt x="369296" y="4048"/>
                  <a:pt x="369296" y="4048"/>
                </a:cubicBezTo>
                <a:lnTo>
                  <a:pt x="486439" y="137703"/>
                </a:lnTo>
                <a:cubicBezTo>
                  <a:pt x="488342" y="139850"/>
                  <a:pt x="489252" y="142576"/>
                  <a:pt x="489252" y="145385"/>
                </a:cubicBezTo>
                <a:cubicBezTo>
                  <a:pt x="489335" y="145798"/>
                  <a:pt x="489417" y="146293"/>
                  <a:pt x="489417" y="146706"/>
                </a:cubicBezTo>
                <a:lnTo>
                  <a:pt x="489417" y="217003"/>
                </a:lnTo>
                <a:lnTo>
                  <a:pt x="503977" y="217003"/>
                </a:lnTo>
                <a:cubicBezTo>
                  <a:pt x="522839" y="217003"/>
                  <a:pt x="538061" y="232203"/>
                  <a:pt x="538061" y="250954"/>
                </a:cubicBezTo>
                <a:lnTo>
                  <a:pt x="538061" y="427811"/>
                </a:lnTo>
                <a:cubicBezTo>
                  <a:pt x="538061" y="446563"/>
                  <a:pt x="522839" y="461844"/>
                  <a:pt x="503977" y="461844"/>
                </a:cubicBezTo>
                <a:lnTo>
                  <a:pt x="489417" y="461844"/>
                </a:lnTo>
                <a:lnTo>
                  <a:pt x="489417" y="582861"/>
                </a:lnTo>
                <a:cubicBezTo>
                  <a:pt x="489417" y="595995"/>
                  <a:pt x="478745" y="606651"/>
                  <a:pt x="465592" y="606651"/>
                </a:cubicBezTo>
                <a:lnTo>
                  <a:pt x="72469" y="606651"/>
                </a:lnTo>
                <a:cubicBezTo>
                  <a:pt x="59316" y="606651"/>
                  <a:pt x="48644" y="595995"/>
                  <a:pt x="48644" y="582861"/>
                </a:cubicBezTo>
                <a:lnTo>
                  <a:pt x="48644" y="461844"/>
                </a:lnTo>
                <a:lnTo>
                  <a:pt x="34084" y="461844"/>
                </a:lnTo>
                <a:cubicBezTo>
                  <a:pt x="15222" y="461844"/>
                  <a:pt x="0" y="446563"/>
                  <a:pt x="0" y="427811"/>
                </a:cubicBezTo>
                <a:lnTo>
                  <a:pt x="0" y="250954"/>
                </a:lnTo>
                <a:cubicBezTo>
                  <a:pt x="0" y="232203"/>
                  <a:pt x="15222" y="217003"/>
                  <a:pt x="34084" y="217003"/>
                </a:cubicBezTo>
                <a:lnTo>
                  <a:pt x="48644" y="217003"/>
                </a:lnTo>
                <a:lnTo>
                  <a:pt x="48644" y="23790"/>
                </a:lnTo>
                <a:cubicBezTo>
                  <a:pt x="48644" y="10656"/>
                  <a:pt x="59316" y="0"/>
                  <a:pt x="724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3" name="iconfont-11145-7015466"/>
          <p:cNvSpPr/>
          <p:nvPr/>
        </p:nvSpPr>
        <p:spPr>
          <a:xfrm>
            <a:off x="9823870" y="2836185"/>
            <a:ext cx="222891" cy="222891"/>
          </a:xfrm>
          <a:custGeom>
            <a:avLst/>
            <a:gdLst>
              <a:gd name="T0" fmla="*/ 5700 w 11200"/>
              <a:gd name="T1" fmla="*/ 6188 h 11200"/>
              <a:gd name="T2" fmla="*/ 8250 w 11200"/>
              <a:gd name="T3" fmla="*/ 6188 h 11200"/>
              <a:gd name="T4" fmla="*/ 8650 w 11200"/>
              <a:gd name="T5" fmla="*/ 6588 h 11200"/>
              <a:gd name="T6" fmla="*/ 8250 w 11200"/>
              <a:gd name="T7" fmla="*/ 6988 h 11200"/>
              <a:gd name="T8" fmla="*/ 5300 w 11200"/>
              <a:gd name="T9" fmla="*/ 6988 h 11200"/>
              <a:gd name="T10" fmla="*/ 4900 w 11200"/>
              <a:gd name="T11" fmla="*/ 6588 h 11200"/>
              <a:gd name="T12" fmla="*/ 4900 w 11200"/>
              <a:gd name="T13" fmla="*/ 6581 h 11200"/>
              <a:gd name="T14" fmla="*/ 4900 w 11200"/>
              <a:gd name="T15" fmla="*/ 6575 h 11200"/>
              <a:gd name="T16" fmla="*/ 4900 w 11200"/>
              <a:gd name="T17" fmla="*/ 2663 h 11200"/>
              <a:gd name="T18" fmla="*/ 5300 w 11200"/>
              <a:gd name="T19" fmla="*/ 2263 h 11200"/>
              <a:gd name="T20" fmla="*/ 5700 w 11200"/>
              <a:gd name="T21" fmla="*/ 2663 h 11200"/>
              <a:gd name="T22" fmla="*/ 5700 w 11200"/>
              <a:gd name="T23" fmla="*/ 6188 h 11200"/>
              <a:gd name="T24" fmla="*/ 5600 w 11200"/>
              <a:gd name="T25" fmla="*/ 11200 h 11200"/>
              <a:gd name="T26" fmla="*/ 0 w 11200"/>
              <a:gd name="T27" fmla="*/ 5600 h 11200"/>
              <a:gd name="T28" fmla="*/ 5600 w 11200"/>
              <a:gd name="T29" fmla="*/ 0 h 11200"/>
              <a:gd name="T30" fmla="*/ 11200 w 11200"/>
              <a:gd name="T31" fmla="*/ 5600 h 11200"/>
              <a:gd name="T32" fmla="*/ 5600 w 11200"/>
              <a:gd name="T33" fmla="*/ 11200 h 11200"/>
              <a:gd name="T34" fmla="*/ 5600 w 11200"/>
              <a:gd name="T35" fmla="*/ 10400 h 11200"/>
              <a:gd name="T36" fmla="*/ 10400 w 11200"/>
              <a:gd name="T37" fmla="*/ 5600 h 11200"/>
              <a:gd name="T38" fmla="*/ 5600 w 11200"/>
              <a:gd name="T39" fmla="*/ 800 h 11200"/>
              <a:gd name="T40" fmla="*/ 800 w 11200"/>
              <a:gd name="T41" fmla="*/ 5600 h 11200"/>
              <a:gd name="T42" fmla="*/ 5600 w 11200"/>
              <a:gd name="T43" fmla="*/ 104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200" h="11200">
                <a:moveTo>
                  <a:pt x="5700" y="6188"/>
                </a:moveTo>
                <a:lnTo>
                  <a:pt x="8250" y="6188"/>
                </a:lnTo>
                <a:cubicBezTo>
                  <a:pt x="8471" y="6188"/>
                  <a:pt x="8650" y="6367"/>
                  <a:pt x="8650" y="6588"/>
                </a:cubicBezTo>
                <a:cubicBezTo>
                  <a:pt x="8650" y="6808"/>
                  <a:pt x="8471" y="6988"/>
                  <a:pt x="8250" y="6988"/>
                </a:cubicBezTo>
                <a:lnTo>
                  <a:pt x="5300" y="6988"/>
                </a:lnTo>
                <a:cubicBezTo>
                  <a:pt x="5079" y="6988"/>
                  <a:pt x="4900" y="6808"/>
                  <a:pt x="4900" y="6588"/>
                </a:cubicBezTo>
                <a:cubicBezTo>
                  <a:pt x="4900" y="6585"/>
                  <a:pt x="4900" y="6583"/>
                  <a:pt x="4900" y="6581"/>
                </a:cubicBezTo>
                <a:cubicBezTo>
                  <a:pt x="4900" y="6579"/>
                  <a:pt x="4900" y="6577"/>
                  <a:pt x="4900" y="6575"/>
                </a:cubicBezTo>
                <a:lnTo>
                  <a:pt x="4900" y="2663"/>
                </a:lnTo>
                <a:cubicBezTo>
                  <a:pt x="4900" y="2442"/>
                  <a:pt x="5079" y="2263"/>
                  <a:pt x="5300" y="2263"/>
                </a:cubicBezTo>
                <a:cubicBezTo>
                  <a:pt x="5521" y="2263"/>
                  <a:pt x="5700" y="2442"/>
                  <a:pt x="5700" y="2663"/>
                </a:cubicBezTo>
                <a:lnTo>
                  <a:pt x="5700" y="6188"/>
                </a:lnTo>
                <a:close/>
                <a:moveTo>
                  <a:pt x="5600" y="11200"/>
                </a:moveTo>
                <a:cubicBezTo>
                  <a:pt x="2507" y="11200"/>
                  <a:pt x="0" y="8693"/>
                  <a:pt x="0" y="5600"/>
                </a:cubicBezTo>
                <a:cubicBezTo>
                  <a:pt x="0" y="2507"/>
                  <a:pt x="2507" y="0"/>
                  <a:pt x="5600" y="0"/>
                </a:cubicBezTo>
                <a:cubicBezTo>
                  <a:pt x="8693" y="0"/>
                  <a:pt x="11200" y="2507"/>
                  <a:pt x="11200" y="5600"/>
                </a:cubicBezTo>
                <a:cubicBezTo>
                  <a:pt x="11200" y="8693"/>
                  <a:pt x="8693" y="11200"/>
                  <a:pt x="5600" y="11200"/>
                </a:cubicBezTo>
                <a:close/>
                <a:moveTo>
                  <a:pt x="5600" y="10400"/>
                </a:moveTo>
                <a:cubicBezTo>
                  <a:pt x="8251" y="10400"/>
                  <a:pt x="10400" y="8251"/>
                  <a:pt x="10400" y="5600"/>
                </a:cubicBezTo>
                <a:cubicBezTo>
                  <a:pt x="10400" y="2949"/>
                  <a:pt x="8251" y="800"/>
                  <a:pt x="5600" y="800"/>
                </a:cubicBezTo>
                <a:cubicBezTo>
                  <a:pt x="2949" y="800"/>
                  <a:pt x="800" y="2949"/>
                  <a:pt x="800" y="5600"/>
                </a:cubicBezTo>
                <a:cubicBezTo>
                  <a:pt x="800" y="8251"/>
                  <a:pt x="2949" y="10400"/>
                  <a:pt x="5600" y="10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4" name="iconfont-11607-6151289"/>
          <p:cNvSpPr/>
          <p:nvPr/>
        </p:nvSpPr>
        <p:spPr>
          <a:xfrm>
            <a:off x="9833324" y="4837233"/>
            <a:ext cx="200886" cy="200886"/>
          </a:xfrm>
          <a:custGeom>
            <a:avLst/>
            <a:gdLst>
              <a:gd name="T0" fmla="*/ 9620 w 11200"/>
              <a:gd name="T1" fmla="*/ 2674 h 11200"/>
              <a:gd name="T2" fmla="*/ 6605 w 11200"/>
              <a:gd name="T3" fmla="*/ 5690 h 11200"/>
              <a:gd name="T4" fmla="*/ 5600 w 11200"/>
              <a:gd name="T5" fmla="*/ 4684 h 11200"/>
              <a:gd name="T6" fmla="*/ 8619 w 11200"/>
              <a:gd name="T7" fmla="*/ 1665 h 11200"/>
              <a:gd name="T8" fmla="*/ 6968 w 11200"/>
              <a:gd name="T9" fmla="*/ 0 h 11200"/>
              <a:gd name="T10" fmla="*/ 11200 w 11200"/>
              <a:gd name="T11" fmla="*/ 0 h 11200"/>
              <a:gd name="T12" fmla="*/ 11200 w 11200"/>
              <a:gd name="T13" fmla="*/ 4267 h 11200"/>
              <a:gd name="T14" fmla="*/ 9620 w 11200"/>
              <a:gd name="T15" fmla="*/ 2675 h 11200"/>
              <a:gd name="T16" fmla="*/ 9620 w 11200"/>
              <a:gd name="T17" fmla="*/ 2674 h 11200"/>
              <a:gd name="T18" fmla="*/ 1586 w 11200"/>
              <a:gd name="T19" fmla="*/ 8574 h 11200"/>
              <a:gd name="T20" fmla="*/ 4568 w 11200"/>
              <a:gd name="T21" fmla="*/ 5592 h 11200"/>
              <a:gd name="T22" fmla="*/ 5573 w 11200"/>
              <a:gd name="T23" fmla="*/ 6597 h 11200"/>
              <a:gd name="T24" fmla="*/ 2594 w 11200"/>
              <a:gd name="T25" fmla="*/ 9575 h 11200"/>
              <a:gd name="T26" fmla="*/ 4233 w 11200"/>
              <a:gd name="T27" fmla="*/ 11200 h 11200"/>
              <a:gd name="T28" fmla="*/ 0 w 11200"/>
              <a:gd name="T29" fmla="*/ 11200 h 11200"/>
              <a:gd name="T30" fmla="*/ 0 w 11200"/>
              <a:gd name="T31" fmla="*/ 7000 h 11200"/>
              <a:gd name="T32" fmla="*/ 1586 w 11200"/>
              <a:gd name="T33" fmla="*/ 8574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200" h="11200">
                <a:moveTo>
                  <a:pt x="9620" y="2674"/>
                </a:moveTo>
                <a:lnTo>
                  <a:pt x="6605" y="5690"/>
                </a:lnTo>
                <a:lnTo>
                  <a:pt x="5600" y="4684"/>
                </a:lnTo>
                <a:lnTo>
                  <a:pt x="8619" y="1665"/>
                </a:lnTo>
                <a:lnTo>
                  <a:pt x="6968" y="0"/>
                </a:lnTo>
                <a:lnTo>
                  <a:pt x="11200" y="0"/>
                </a:lnTo>
                <a:lnTo>
                  <a:pt x="11200" y="4267"/>
                </a:lnTo>
                <a:lnTo>
                  <a:pt x="9620" y="2675"/>
                </a:lnTo>
                <a:lnTo>
                  <a:pt x="9620" y="2674"/>
                </a:lnTo>
                <a:close/>
                <a:moveTo>
                  <a:pt x="1586" y="8574"/>
                </a:moveTo>
                <a:lnTo>
                  <a:pt x="4568" y="5592"/>
                </a:lnTo>
                <a:lnTo>
                  <a:pt x="5573" y="6597"/>
                </a:lnTo>
                <a:lnTo>
                  <a:pt x="2594" y="9575"/>
                </a:lnTo>
                <a:lnTo>
                  <a:pt x="4233" y="11200"/>
                </a:lnTo>
                <a:lnTo>
                  <a:pt x="0" y="11200"/>
                </a:lnTo>
                <a:lnTo>
                  <a:pt x="0" y="7000"/>
                </a:lnTo>
                <a:lnTo>
                  <a:pt x="1586" y="85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5" name="iconfont-10471-5111323"/>
          <p:cNvSpPr/>
          <p:nvPr/>
        </p:nvSpPr>
        <p:spPr>
          <a:xfrm>
            <a:off x="9809715" y="3529956"/>
            <a:ext cx="255725" cy="164306"/>
          </a:xfrm>
          <a:custGeom>
            <a:avLst/>
            <a:gdLst>
              <a:gd name="connsiteX0" fmla="*/ 323702 w 457214"/>
              <a:gd name="connsiteY0" fmla="*/ 227314 h 293764"/>
              <a:gd name="connsiteX1" fmla="*/ 326842 w 457214"/>
              <a:gd name="connsiteY1" fmla="*/ 228406 h 293764"/>
              <a:gd name="connsiteX2" fmla="*/ 323715 w 457214"/>
              <a:gd name="connsiteY2" fmla="*/ 227324 h 293764"/>
              <a:gd name="connsiteX3" fmla="*/ 323240 w 457214"/>
              <a:gd name="connsiteY3" fmla="*/ 227154 h 293764"/>
              <a:gd name="connsiteX4" fmla="*/ 323602 w 457214"/>
              <a:gd name="connsiteY4" fmla="*/ 227239 h 293764"/>
              <a:gd name="connsiteX5" fmla="*/ 323702 w 457214"/>
              <a:gd name="connsiteY5" fmla="*/ 227314 h 293764"/>
              <a:gd name="connsiteX6" fmla="*/ 323593 w 457214"/>
              <a:gd name="connsiteY6" fmla="*/ 227276 h 293764"/>
              <a:gd name="connsiteX7" fmla="*/ 320397 w 457214"/>
              <a:gd name="connsiteY7" fmla="*/ 226174 h 293764"/>
              <a:gd name="connsiteX8" fmla="*/ 323240 w 457214"/>
              <a:gd name="connsiteY8" fmla="*/ 227154 h 293764"/>
              <a:gd name="connsiteX9" fmla="*/ 323197 w 457214"/>
              <a:gd name="connsiteY9" fmla="*/ 227144 h 293764"/>
              <a:gd name="connsiteX10" fmla="*/ 115171 w 457214"/>
              <a:gd name="connsiteY10" fmla="*/ 213908 h 293764"/>
              <a:gd name="connsiteX11" fmla="*/ 114328 w 457214"/>
              <a:gd name="connsiteY11" fmla="*/ 214282 h 293764"/>
              <a:gd name="connsiteX12" fmla="*/ 113485 w 457214"/>
              <a:gd name="connsiteY12" fmla="*/ 214702 h 293764"/>
              <a:gd name="connsiteX13" fmla="*/ 84567 w 457214"/>
              <a:gd name="connsiteY13" fmla="*/ 49041 h 293764"/>
              <a:gd name="connsiteX14" fmla="*/ 133041 w 457214"/>
              <a:gd name="connsiteY14" fmla="*/ 86576 h 293764"/>
              <a:gd name="connsiteX15" fmla="*/ 134564 w 457214"/>
              <a:gd name="connsiteY15" fmla="*/ 135877 h 293764"/>
              <a:gd name="connsiteX16" fmla="*/ 140088 w 457214"/>
              <a:gd name="connsiteY16" fmla="*/ 160265 h 293764"/>
              <a:gd name="connsiteX17" fmla="*/ 143040 w 457214"/>
              <a:gd name="connsiteY17" fmla="*/ 169030 h 293764"/>
              <a:gd name="connsiteX18" fmla="*/ 136374 w 457214"/>
              <a:gd name="connsiteY18" fmla="*/ 172507 h 293764"/>
              <a:gd name="connsiteX19" fmla="*/ 119137 w 457214"/>
              <a:gd name="connsiteY19" fmla="*/ 176556 h 293764"/>
              <a:gd name="connsiteX20" fmla="*/ 110280 w 457214"/>
              <a:gd name="connsiteY20" fmla="*/ 177413 h 293764"/>
              <a:gd name="connsiteX21" fmla="*/ 109994 w 457214"/>
              <a:gd name="connsiteY21" fmla="*/ 188702 h 293764"/>
              <a:gd name="connsiteX22" fmla="*/ 114994 w 457214"/>
              <a:gd name="connsiteY22" fmla="*/ 195561 h 293764"/>
              <a:gd name="connsiteX23" fmla="*/ 139040 w 457214"/>
              <a:gd name="connsiteY23" fmla="*/ 204135 h 293764"/>
              <a:gd name="connsiteX24" fmla="*/ 136993 w 457214"/>
              <a:gd name="connsiteY24" fmla="*/ 209137 h 293764"/>
              <a:gd name="connsiteX25" fmla="*/ 115184 w 457214"/>
              <a:gd name="connsiteY25" fmla="*/ 213948 h 293764"/>
              <a:gd name="connsiteX26" fmla="*/ 114375 w 457214"/>
              <a:gd name="connsiteY26" fmla="*/ 214329 h 293764"/>
              <a:gd name="connsiteX27" fmla="*/ 113565 w 457214"/>
              <a:gd name="connsiteY27" fmla="*/ 214758 h 293764"/>
              <a:gd name="connsiteX28" fmla="*/ 88948 w 457214"/>
              <a:gd name="connsiteY28" fmla="*/ 233811 h 293764"/>
              <a:gd name="connsiteX29" fmla="*/ 81091 w 457214"/>
              <a:gd name="connsiteY29" fmla="*/ 244862 h 293764"/>
              <a:gd name="connsiteX30" fmla="*/ 0 w 457214"/>
              <a:gd name="connsiteY30" fmla="*/ 244862 h 293764"/>
              <a:gd name="connsiteX31" fmla="*/ 31141 w 457214"/>
              <a:gd name="connsiteY31" fmla="*/ 204040 h 293764"/>
              <a:gd name="connsiteX32" fmla="*/ 61711 w 457214"/>
              <a:gd name="connsiteY32" fmla="*/ 192608 h 293764"/>
              <a:gd name="connsiteX33" fmla="*/ 62330 w 457214"/>
              <a:gd name="connsiteY33" fmla="*/ 176460 h 293764"/>
              <a:gd name="connsiteX34" fmla="*/ 29379 w 457214"/>
              <a:gd name="connsiteY34" fmla="*/ 169220 h 293764"/>
              <a:gd name="connsiteX35" fmla="*/ 33998 w 457214"/>
              <a:gd name="connsiteY35" fmla="*/ 157407 h 293764"/>
              <a:gd name="connsiteX36" fmla="*/ 36950 w 457214"/>
              <a:gd name="connsiteY36" fmla="*/ 145451 h 293764"/>
              <a:gd name="connsiteX37" fmla="*/ 37569 w 457214"/>
              <a:gd name="connsiteY37" fmla="*/ 116871 h 293764"/>
              <a:gd name="connsiteX38" fmla="*/ 45902 w 457214"/>
              <a:gd name="connsiteY38" fmla="*/ 67475 h 293764"/>
              <a:gd name="connsiteX39" fmla="*/ 84567 w 457214"/>
              <a:gd name="connsiteY39" fmla="*/ 49041 h 293764"/>
              <a:gd name="connsiteX40" fmla="*/ 374826 w 457214"/>
              <a:gd name="connsiteY40" fmla="*/ 48773 h 293764"/>
              <a:gd name="connsiteX41" fmla="*/ 399265 w 457214"/>
              <a:gd name="connsiteY41" fmla="*/ 55758 h 293764"/>
              <a:gd name="connsiteX42" fmla="*/ 419692 w 457214"/>
              <a:gd name="connsiteY42" fmla="*/ 101057 h 293764"/>
              <a:gd name="connsiteX43" fmla="*/ 426311 w 457214"/>
              <a:gd name="connsiteY43" fmla="*/ 163933 h 293764"/>
              <a:gd name="connsiteX44" fmla="*/ 426216 w 457214"/>
              <a:gd name="connsiteY44" fmla="*/ 170125 h 293764"/>
              <a:gd name="connsiteX45" fmla="*/ 420787 w 457214"/>
              <a:gd name="connsiteY45" fmla="*/ 172602 h 293764"/>
              <a:gd name="connsiteX46" fmla="*/ 408550 w 457214"/>
              <a:gd name="connsiteY46" fmla="*/ 175460 h 293764"/>
              <a:gd name="connsiteX47" fmla="*/ 394598 w 457214"/>
              <a:gd name="connsiteY47" fmla="*/ 176365 h 293764"/>
              <a:gd name="connsiteX48" fmla="*/ 395598 w 457214"/>
              <a:gd name="connsiteY48" fmla="*/ 193323 h 293764"/>
              <a:gd name="connsiteX49" fmla="*/ 425692 w 457214"/>
              <a:gd name="connsiteY49" fmla="*/ 203945 h 293764"/>
              <a:gd name="connsiteX50" fmla="*/ 457214 w 457214"/>
              <a:gd name="connsiteY50" fmla="*/ 244957 h 293764"/>
              <a:gd name="connsiteX51" fmla="*/ 375409 w 457214"/>
              <a:gd name="connsiteY51" fmla="*/ 244957 h 293764"/>
              <a:gd name="connsiteX52" fmla="*/ 358791 w 457214"/>
              <a:gd name="connsiteY52" fmla="*/ 225046 h 293764"/>
              <a:gd name="connsiteX53" fmla="*/ 330840 w 457214"/>
              <a:gd name="connsiteY53" fmla="*/ 210661 h 293764"/>
              <a:gd name="connsiteX54" fmla="*/ 317459 w 457214"/>
              <a:gd name="connsiteY54" fmla="*/ 205136 h 293764"/>
              <a:gd name="connsiteX55" fmla="*/ 330602 w 457214"/>
              <a:gd name="connsiteY55" fmla="*/ 199324 h 293764"/>
              <a:gd name="connsiteX56" fmla="*/ 346744 w 457214"/>
              <a:gd name="connsiteY56" fmla="*/ 191798 h 293764"/>
              <a:gd name="connsiteX57" fmla="*/ 346744 w 457214"/>
              <a:gd name="connsiteY57" fmla="*/ 177604 h 293764"/>
              <a:gd name="connsiteX58" fmla="*/ 328602 w 457214"/>
              <a:gd name="connsiteY58" fmla="*/ 175127 h 293764"/>
              <a:gd name="connsiteX59" fmla="*/ 317269 w 457214"/>
              <a:gd name="connsiteY59" fmla="*/ 171173 h 293764"/>
              <a:gd name="connsiteX60" fmla="*/ 317079 w 457214"/>
              <a:gd name="connsiteY60" fmla="*/ 160456 h 293764"/>
              <a:gd name="connsiteX61" fmla="*/ 349601 w 457214"/>
              <a:gd name="connsiteY61" fmla="*/ 52900 h 293764"/>
              <a:gd name="connsiteX62" fmla="*/ 374826 w 457214"/>
              <a:gd name="connsiteY62" fmla="*/ 48773 h 293764"/>
              <a:gd name="connsiteX63" fmla="*/ 231270 w 457214"/>
              <a:gd name="connsiteY63" fmla="*/ 44 h 293764"/>
              <a:gd name="connsiteX64" fmla="*/ 291745 w 457214"/>
              <a:gd name="connsiteY64" fmla="*/ 42283 h 293764"/>
              <a:gd name="connsiteX65" fmla="*/ 292888 w 457214"/>
              <a:gd name="connsiteY65" fmla="*/ 82379 h 293764"/>
              <a:gd name="connsiteX66" fmla="*/ 288602 w 457214"/>
              <a:gd name="connsiteY66" fmla="*/ 97379 h 293764"/>
              <a:gd name="connsiteX67" fmla="*/ 291269 w 457214"/>
              <a:gd name="connsiteY67" fmla="*/ 121475 h 293764"/>
              <a:gd name="connsiteX68" fmla="*/ 279698 w 457214"/>
              <a:gd name="connsiteY68" fmla="*/ 140428 h 293764"/>
              <a:gd name="connsiteX69" fmla="*/ 272698 w 457214"/>
              <a:gd name="connsiteY69" fmla="*/ 172381 h 293764"/>
              <a:gd name="connsiteX70" fmla="*/ 264745 w 457214"/>
              <a:gd name="connsiteY70" fmla="*/ 182667 h 293764"/>
              <a:gd name="connsiteX71" fmla="*/ 265031 w 457214"/>
              <a:gd name="connsiteY71" fmla="*/ 194286 h 293764"/>
              <a:gd name="connsiteX72" fmla="*/ 266983 w 457214"/>
              <a:gd name="connsiteY72" fmla="*/ 209381 h 293764"/>
              <a:gd name="connsiteX73" fmla="*/ 281126 w 457214"/>
              <a:gd name="connsiteY73" fmla="*/ 217334 h 293764"/>
              <a:gd name="connsiteX74" fmla="*/ 323197 w 457214"/>
              <a:gd name="connsiteY74" fmla="*/ 227144 h 293764"/>
              <a:gd name="connsiteX75" fmla="*/ 323629 w 457214"/>
              <a:gd name="connsiteY75" fmla="*/ 227294 h 293764"/>
              <a:gd name="connsiteX76" fmla="*/ 323715 w 457214"/>
              <a:gd name="connsiteY76" fmla="*/ 227324 h 293764"/>
              <a:gd name="connsiteX77" fmla="*/ 357672 w 457214"/>
              <a:gd name="connsiteY77" fmla="*/ 252930 h 293764"/>
              <a:gd name="connsiteX78" fmla="*/ 370315 w 457214"/>
              <a:gd name="connsiteY78" fmla="*/ 293764 h 293764"/>
              <a:gd name="connsiteX79" fmla="*/ 86701 w 457214"/>
              <a:gd name="connsiteY79" fmla="*/ 293764 h 293764"/>
              <a:gd name="connsiteX80" fmla="*/ 113843 w 457214"/>
              <a:gd name="connsiteY80" fmla="*/ 237953 h 293764"/>
              <a:gd name="connsiteX81" fmla="*/ 164462 w 457214"/>
              <a:gd name="connsiteY81" fmla="*/ 221001 h 293764"/>
              <a:gd name="connsiteX82" fmla="*/ 190366 w 457214"/>
              <a:gd name="connsiteY82" fmla="*/ 208572 h 293764"/>
              <a:gd name="connsiteX83" fmla="*/ 192271 w 457214"/>
              <a:gd name="connsiteY83" fmla="*/ 184286 h 293764"/>
              <a:gd name="connsiteX84" fmla="*/ 189652 w 457214"/>
              <a:gd name="connsiteY84" fmla="*/ 179381 h 293764"/>
              <a:gd name="connsiteX85" fmla="*/ 181271 w 457214"/>
              <a:gd name="connsiteY85" fmla="*/ 165238 h 293764"/>
              <a:gd name="connsiteX86" fmla="*/ 177318 w 457214"/>
              <a:gd name="connsiteY86" fmla="*/ 140428 h 293764"/>
              <a:gd name="connsiteX87" fmla="*/ 164938 w 457214"/>
              <a:gd name="connsiteY87" fmla="*/ 119094 h 293764"/>
              <a:gd name="connsiteX88" fmla="*/ 168414 w 457214"/>
              <a:gd name="connsiteY88" fmla="*/ 97379 h 293764"/>
              <a:gd name="connsiteX89" fmla="*/ 163604 w 457214"/>
              <a:gd name="connsiteY89" fmla="*/ 78903 h 293764"/>
              <a:gd name="connsiteX90" fmla="*/ 166461 w 457214"/>
              <a:gd name="connsiteY90" fmla="*/ 38616 h 293764"/>
              <a:gd name="connsiteX91" fmla="*/ 231270 w 457214"/>
              <a:gd name="connsiteY91" fmla="*/ 44 h 29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57214" h="293764">
                <a:moveTo>
                  <a:pt x="323702" y="227314"/>
                </a:moveTo>
                <a:lnTo>
                  <a:pt x="326842" y="228406"/>
                </a:lnTo>
                <a:lnTo>
                  <a:pt x="323715" y="227324"/>
                </a:lnTo>
                <a:close/>
                <a:moveTo>
                  <a:pt x="323240" y="227154"/>
                </a:moveTo>
                <a:lnTo>
                  <a:pt x="323602" y="227239"/>
                </a:lnTo>
                <a:lnTo>
                  <a:pt x="323702" y="227314"/>
                </a:lnTo>
                <a:lnTo>
                  <a:pt x="323593" y="227276"/>
                </a:lnTo>
                <a:close/>
                <a:moveTo>
                  <a:pt x="320397" y="226174"/>
                </a:moveTo>
                <a:lnTo>
                  <a:pt x="323240" y="227154"/>
                </a:lnTo>
                <a:lnTo>
                  <a:pt x="323197" y="227144"/>
                </a:lnTo>
                <a:close/>
                <a:moveTo>
                  <a:pt x="115171" y="213908"/>
                </a:moveTo>
                <a:cubicBezTo>
                  <a:pt x="114824" y="214001"/>
                  <a:pt x="114526" y="214188"/>
                  <a:pt x="114328" y="214282"/>
                </a:cubicBezTo>
                <a:cubicBezTo>
                  <a:pt x="113981" y="214375"/>
                  <a:pt x="113783" y="214468"/>
                  <a:pt x="113485" y="214702"/>
                </a:cubicBezTo>
                <a:close/>
                <a:moveTo>
                  <a:pt x="84567" y="49041"/>
                </a:moveTo>
                <a:cubicBezTo>
                  <a:pt x="109137" y="49041"/>
                  <a:pt x="128422" y="61569"/>
                  <a:pt x="133041" y="86576"/>
                </a:cubicBezTo>
                <a:cubicBezTo>
                  <a:pt x="136088" y="102915"/>
                  <a:pt x="133517" y="119443"/>
                  <a:pt x="134564" y="135877"/>
                </a:cubicBezTo>
                <a:cubicBezTo>
                  <a:pt x="135088" y="144213"/>
                  <a:pt x="136612" y="152596"/>
                  <a:pt x="140088" y="160265"/>
                </a:cubicBezTo>
                <a:cubicBezTo>
                  <a:pt x="141183" y="162694"/>
                  <a:pt x="145469" y="167172"/>
                  <a:pt x="143040" y="169030"/>
                </a:cubicBezTo>
                <a:cubicBezTo>
                  <a:pt x="140993" y="170459"/>
                  <a:pt x="138755" y="171554"/>
                  <a:pt x="136374" y="172507"/>
                </a:cubicBezTo>
                <a:cubicBezTo>
                  <a:pt x="130898" y="174650"/>
                  <a:pt x="124993" y="175841"/>
                  <a:pt x="119137" y="176556"/>
                </a:cubicBezTo>
                <a:cubicBezTo>
                  <a:pt x="117708" y="176794"/>
                  <a:pt x="111280" y="176365"/>
                  <a:pt x="110280" y="177413"/>
                </a:cubicBezTo>
                <a:cubicBezTo>
                  <a:pt x="108851" y="178699"/>
                  <a:pt x="109851" y="186892"/>
                  <a:pt x="109994" y="188702"/>
                </a:cubicBezTo>
                <a:cubicBezTo>
                  <a:pt x="110280" y="192799"/>
                  <a:pt x="111280" y="194132"/>
                  <a:pt x="114994" y="195561"/>
                </a:cubicBezTo>
                <a:cubicBezTo>
                  <a:pt x="120898" y="197895"/>
                  <a:pt x="134945" y="198943"/>
                  <a:pt x="139040" y="204135"/>
                </a:cubicBezTo>
                <a:cubicBezTo>
                  <a:pt x="141183" y="206898"/>
                  <a:pt x="139850" y="208803"/>
                  <a:pt x="136993" y="209137"/>
                </a:cubicBezTo>
                <a:cubicBezTo>
                  <a:pt x="129565" y="209851"/>
                  <a:pt x="122136" y="210661"/>
                  <a:pt x="115184" y="213948"/>
                </a:cubicBezTo>
                <a:lnTo>
                  <a:pt x="114375" y="214329"/>
                </a:lnTo>
                <a:cubicBezTo>
                  <a:pt x="105899" y="218616"/>
                  <a:pt x="110089" y="216472"/>
                  <a:pt x="113565" y="214758"/>
                </a:cubicBezTo>
                <a:cubicBezTo>
                  <a:pt x="104375" y="219521"/>
                  <a:pt x="95900" y="226190"/>
                  <a:pt x="88948" y="233811"/>
                </a:cubicBezTo>
                <a:cubicBezTo>
                  <a:pt x="87519" y="235335"/>
                  <a:pt x="82424" y="244862"/>
                  <a:pt x="81091" y="244862"/>
                </a:cubicBezTo>
                <a:lnTo>
                  <a:pt x="0" y="244862"/>
                </a:lnTo>
                <a:cubicBezTo>
                  <a:pt x="0" y="224427"/>
                  <a:pt x="13285" y="209947"/>
                  <a:pt x="31141" y="204040"/>
                </a:cubicBezTo>
                <a:cubicBezTo>
                  <a:pt x="37569" y="201897"/>
                  <a:pt x="58854" y="199944"/>
                  <a:pt x="61711" y="192608"/>
                </a:cubicBezTo>
                <a:cubicBezTo>
                  <a:pt x="63568" y="187892"/>
                  <a:pt x="62663" y="181462"/>
                  <a:pt x="62330" y="176460"/>
                </a:cubicBezTo>
                <a:cubicBezTo>
                  <a:pt x="52140" y="177270"/>
                  <a:pt x="37855" y="175270"/>
                  <a:pt x="29379" y="169220"/>
                </a:cubicBezTo>
                <a:cubicBezTo>
                  <a:pt x="27141" y="167696"/>
                  <a:pt x="32855" y="160360"/>
                  <a:pt x="33998" y="157407"/>
                </a:cubicBezTo>
                <a:cubicBezTo>
                  <a:pt x="35427" y="153501"/>
                  <a:pt x="36331" y="149548"/>
                  <a:pt x="36950" y="145451"/>
                </a:cubicBezTo>
                <a:cubicBezTo>
                  <a:pt x="38284" y="135972"/>
                  <a:pt x="37855" y="126350"/>
                  <a:pt x="37569" y="116871"/>
                </a:cubicBezTo>
                <a:cubicBezTo>
                  <a:pt x="37046" y="100247"/>
                  <a:pt x="36522" y="82099"/>
                  <a:pt x="45902" y="67475"/>
                </a:cubicBezTo>
                <a:cubicBezTo>
                  <a:pt x="54378" y="54233"/>
                  <a:pt x="69377" y="49041"/>
                  <a:pt x="84567" y="49041"/>
                </a:cubicBezTo>
                <a:close/>
                <a:moveTo>
                  <a:pt x="374826" y="48773"/>
                </a:moveTo>
                <a:cubicBezTo>
                  <a:pt x="383623" y="49172"/>
                  <a:pt x="392289" y="51423"/>
                  <a:pt x="399265" y="55758"/>
                </a:cubicBezTo>
                <a:cubicBezTo>
                  <a:pt x="414788" y="65332"/>
                  <a:pt x="419264" y="84004"/>
                  <a:pt x="419692" y="101057"/>
                </a:cubicBezTo>
                <a:cubicBezTo>
                  <a:pt x="420168" y="121587"/>
                  <a:pt x="415169" y="145261"/>
                  <a:pt x="426311" y="163933"/>
                </a:cubicBezTo>
                <a:cubicBezTo>
                  <a:pt x="428358" y="167410"/>
                  <a:pt x="430168" y="167791"/>
                  <a:pt x="426216" y="170125"/>
                </a:cubicBezTo>
                <a:cubicBezTo>
                  <a:pt x="424454" y="171173"/>
                  <a:pt x="422644" y="171888"/>
                  <a:pt x="420787" y="172602"/>
                </a:cubicBezTo>
                <a:cubicBezTo>
                  <a:pt x="416835" y="174031"/>
                  <a:pt x="412740" y="174841"/>
                  <a:pt x="408550" y="175460"/>
                </a:cubicBezTo>
                <a:cubicBezTo>
                  <a:pt x="403979" y="176079"/>
                  <a:pt x="399074" y="176794"/>
                  <a:pt x="394598" y="176365"/>
                </a:cubicBezTo>
                <a:cubicBezTo>
                  <a:pt x="394265" y="180652"/>
                  <a:pt x="392646" y="189750"/>
                  <a:pt x="395598" y="193323"/>
                </a:cubicBezTo>
                <a:cubicBezTo>
                  <a:pt x="401503" y="200468"/>
                  <a:pt x="417454" y="201277"/>
                  <a:pt x="425692" y="203945"/>
                </a:cubicBezTo>
                <a:cubicBezTo>
                  <a:pt x="443643" y="209851"/>
                  <a:pt x="457024" y="224427"/>
                  <a:pt x="457214" y="244957"/>
                </a:cubicBezTo>
                <a:lnTo>
                  <a:pt x="375409" y="244957"/>
                </a:lnTo>
                <a:cubicBezTo>
                  <a:pt x="373171" y="236764"/>
                  <a:pt x="364886" y="230048"/>
                  <a:pt x="358791" y="225046"/>
                </a:cubicBezTo>
                <a:cubicBezTo>
                  <a:pt x="350601" y="218425"/>
                  <a:pt x="341315" y="212614"/>
                  <a:pt x="330840" y="210661"/>
                </a:cubicBezTo>
                <a:cubicBezTo>
                  <a:pt x="327554" y="210042"/>
                  <a:pt x="314412" y="211661"/>
                  <a:pt x="317459" y="205136"/>
                </a:cubicBezTo>
                <a:cubicBezTo>
                  <a:pt x="319507" y="200753"/>
                  <a:pt x="326459" y="200468"/>
                  <a:pt x="330602" y="199324"/>
                </a:cubicBezTo>
                <a:cubicBezTo>
                  <a:pt x="334697" y="198229"/>
                  <a:pt x="345601" y="196800"/>
                  <a:pt x="346744" y="191798"/>
                </a:cubicBezTo>
                <a:cubicBezTo>
                  <a:pt x="347029" y="190465"/>
                  <a:pt x="347744" y="177604"/>
                  <a:pt x="346744" y="177604"/>
                </a:cubicBezTo>
                <a:cubicBezTo>
                  <a:pt x="340601" y="177413"/>
                  <a:pt x="334506" y="176556"/>
                  <a:pt x="328602" y="175127"/>
                </a:cubicBezTo>
                <a:cubicBezTo>
                  <a:pt x="324697" y="174222"/>
                  <a:pt x="320840" y="172983"/>
                  <a:pt x="317269" y="171173"/>
                </a:cubicBezTo>
                <a:cubicBezTo>
                  <a:pt x="310841" y="167886"/>
                  <a:pt x="314507" y="165981"/>
                  <a:pt x="317079" y="160456"/>
                </a:cubicBezTo>
                <a:cubicBezTo>
                  <a:pt x="331840" y="127589"/>
                  <a:pt x="306365" y="70238"/>
                  <a:pt x="349601" y="52900"/>
                </a:cubicBezTo>
                <a:cubicBezTo>
                  <a:pt x="357100" y="49827"/>
                  <a:pt x="366029" y="48375"/>
                  <a:pt x="374826" y="48773"/>
                </a:cubicBezTo>
                <a:close/>
                <a:moveTo>
                  <a:pt x="231270" y="44"/>
                </a:moveTo>
                <a:cubicBezTo>
                  <a:pt x="258079" y="853"/>
                  <a:pt x="283507" y="15758"/>
                  <a:pt x="291745" y="42283"/>
                </a:cubicBezTo>
                <a:cubicBezTo>
                  <a:pt x="295745" y="55045"/>
                  <a:pt x="294935" y="69331"/>
                  <a:pt x="292888" y="82379"/>
                </a:cubicBezTo>
                <a:cubicBezTo>
                  <a:pt x="292174" y="87379"/>
                  <a:pt x="291126" y="92903"/>
                  <a:pt x="288602" y="97379"/>
                </a:cubicBezTo>
                <a:cubicBezTo>
                  <a:pt x="299221" y="94093"/>
                  <a:pt x="292364" y="117999"/>
                  <a:pt x="291269" y="121475"/>
                </a:cubicBezTo>
                <a:cubicBezTo>
                  <a:pt x="289697" y="126475"/>
                  <a:pt x="288602" y="142856"/>
                  <a:pt x="279698" y="140428"/>
                </a:cubicBezTo>
                <a:cubicBezTo>
                  <a:pt x="278698" y="150856"/>
                  <a:pt x="278174" y="163190"/>
                  <a:pt x="272698" y="172381"/>
                </a:cubicBezTo>
                <a:cubicBezTo>
                  <a:pt x="271269" y="174714"/>
                  <a:pt x="264745" y="180095"/>
                  <a:pt x="264745" y="182667"/>
                </a:cubicBezTo>
                <a:cubicBezTo>
                  <a:pt x="264745" y="186524"/>
                  <a:pt x="264841" y="190429"/>
                  <a:pt x="265031" y="194286"/>
                </a:cubicBezTo>
                <a:cubicBezTo>
                  <a:pt x="265317" y="199191"/>
                  <a:pt x="265317" y="204715"/>
                  <a:pt x="266983" y="209381"/>
                </a:cubicBezTo>
                <a:cubicBezTo>
                  <a:pt x="268698" y="214191"/>
                  <a:pt x="276983" y="215905"/>
                  <a:pt x="281126" y="217334"/>
                </a:cubicBezTo>
                <a:lnTo>
                  <a:pt x="323197" y="227144"/>
                </a:lnTo>
                <a:lnTo>
                  <a:pt x="323629" y="227294"/>
                </a:lnTo>
                <a:lnTo>
                  <a:pt x="323715" y="227324"/>
                </a:lnTo>
                <a:lnTo>
                  <a:pt x="357672" y="252930"/>
                </a:lnTo>
                <a:cubicBezTo>
                  <a:pt x="365779" y="264561"/>
                  <a:pt x="370315" y="278716"/>
                  <a:pt x="370315" y="293764"/>
                </a:cubicBezTo>
                <a:lnTo>
                  <a:pt x="86701" y="293764"/>
                </a:lnTo>
                <a:cubicBezTo>
                  <a:pt x="86701" y="271621"/>
                  <a:pt x="95987" y="251096"/>
                  <a:pt x="113843" y="237953"/>
                </a:cubicBezTo>
                <a:cubicBezTo>
                  <a:pt x="129129" y="226525"/>
                  <a:pt x="146081" y="224810"/>
                  <a:pt x="164462" y="221001"/>
                </a:cubicBezTo>
                <a:cubicBezTo>
                  <a:pt x="171271" y="219572"/>
                  <a:pt x="188318" y="216334"/>
                  <a:pt x="190366" y="208572"/>
                </a:cubicBezTo>
                <a:cubicBezTo>
                  <a:pt x="192413" y="200810"/>
                  <a:pt x="192175" y="192238"/>
                  <a:pt x="192271" y="184286"/>
                </a:cubicBezTo>
                <a:cubicBezTo>
                  <a:pt x="192413" y="181667"/>
                  <a:pt x="191461" y="181428"/>
                  <a:pt x="189652" y="179381"/>
                </a:cubicBezTo>
                <a:cubicBezTo>
                  <a:pt x="185985" y="175238"/>
                  <a:pt x="182795" y="170619"/>
                  <a:pt x="181271" y="165238"/>
                </a:cubicBezTo>
                <a:cubicBezTo>
                  <a:pt x="179033" y="157142"/>
                  <a:pt x="178128" y="148713"/>
                  <a:pt x="177318" y="140428"/>
                </a:cubicBezTo>
                <a:cubicBezTo>
                  <a:pt x="168033" y="142999"/>
                  <a:pt x="166604" y="124332"/>
                  <a:pt x="164938" y="119094"/>
                </a:cubicBezTo>
                <a:cubicBezTo>
                  <a:pt x="163842" y="115427"/>
                  <a:pt x="158509" y="94427"/>
                  <a:pt x="168414" y="97379"/>
                </a:cubicBezTo>
                <a:cubicBezTo>
                  <a:pt x="165366" y="91855"/>
                  <a:pt x="164319" y="85046"/>
                  <a:pt x="163604" y="78903"/>
                </a:cubicBezTo>
                <a:cubicBezTo>
                  <a:pt x="161985" y="65426"/>
                  <a:pt x="161604" y="51473"/>
                  <a:pt x="166461" y="38616"/>
                </a:cubicBezTo>
                <a:cubicBezTo>
                  <a:pt x="176699" y="12187"/>
                  <a:pt x="204032" y="-861"/>
                  <a:pt x="231270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rgbClr val="12C8B8">
              <a:shade val="50000"/>
            </a:srgbClr>
          </a:lnRef>
          <a:fillRef idx="1">
            <a:srgbClr val="12C8B8"/>
          </a:fillRef>
          <a:effectRef idx="0">
            <a:srgbClr val="12C8B8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14" name="文本框 213"/>
          <p:cNvSpPr txBox="1"/>
          <p:nvPr/>
        </p:nvSpPr>
        <p:spPr>
          <a:xfrm>
            <a:off x="3067407" y="1237228"/>
            <a:ext cx="55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gradFill>
                  <a:gsLst>
                    <a:gs pos="22000">
                      <a:srgbClr val="12C8B8">
                        <a:lumMod val="90000"/>
                      </a:srgbClr>
                    </a:gs>
                    <a:gs pos="85000">
                      <a:srgbClr val="2E9DF8">
                        <a:lumMod val="75000"/>
                      </a:srgbClr>
                    </a:gs>
                  </a:gsLst>
                  <a:lin ang="2700000" scaled="0"/>
                </a:gradFill>
                <a:latin typeface="HarmonyOS Sans SC Black"/>
                <a:ea typeface="HarmonyOS Sans SC Blac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01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10722930" y="1237228"/>
            <a:ext cx="55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gradFill>
                  <a:gsLst>
                    <a:gs pos="22000">
                      <a:srgbClr val="12C8B8">
                        <a:lumMod val="90000"/>
                      </a:srgbClr>
                    </a:gs>
                    <a:gs pos="85000">
                      <a:srgbClr val="2E9DF8">
                        <a:lumMod val="75000"/>
                      </a:srgbClr>
                    </a:gs>
                  </a:gsLst>
                  <a:lin ang="2700000" scaled="0"/>
                </a:gradFill>
                <a:latin typeface="HarmonyOS Sans SC Black"/>
                <a:ea typeface="HarmonyOS Sans SC Blac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02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grpSp>
        <p:nvGrpSpPr>
          <p:cNvPr id="235" name="组合 234"/>
          <p:cNvGrpSpPr/>
          <p:nvPr/>
        </p:nvGrpSpPr>
        <p:grpSpPr>
          <a:xfrm>
            <a:off x="3618865" y="2528442"/>
            <a:ext cx="521122" cy="181448"/>
            <a:chOff x="7548240" y="3451029"/>
            <a:chExt cx="937102" cy="315062"/>
          </a:xfrm>
        </p:grpSpPr>
        <p:grpSp>
          <p:nvGrpSpPr>
            <p:cNvPr id="229" name="组合 228"/>
            <p:cNvGrpSpPr/>
            <p:nvPr/>
          </p:nvGrpSpPr>
          <p:grpSpPr>
            <a:xfrm>
              <a:off x="7601369" y="3463512"/>
              <a:ext cx="883973" cy="302579"/>
              <a:chOff x="5504010" y="3143995"/>
              <a:chExt cx="1126973" cy="484632"/>
            </a:xfrm>
            <a:gradFill>
              <a:gsLst>
                <a:gs pos="0">
                  <a:srgbClr val="02FABD">
                    <a:alpha val="70000"/>
                  </a:srgbClr>
                </a:gs>
                <a:gs pos="88000">
                  <a:srgbClr val="486FFA">
                    <a:alpha val="90000"/>
                  </a:srgbClr>
                </a:gs>
              </a:gsLst>
              <a:lin ang="0" scaled="0"/>
            </a:gradFill>
          </p:grpSpPr>
          <p:sp>
            <p:nvSpPr>
              <p:cNvPr id="231" name="箭头: V 形 111"/>
              <p:cNvSpPr/>
              <p:nvPr/>
            </p:nvSpPr>
            <p:spPr>
              <a:xfrm>
                <a:off x="5504010" y="3143995"/>
                <a:ext cx="451753" cy="484632"/>
              </a:xfrm>
              <a:custGeom>
                <a:avLst/>
                <a:gdLst>
                  <a:gd name="connsiteX0" fmla="*/ 18036 w 451753"/>
                  <a:gd name="connsiteY0" fmla="*/ 0 h 484632"/>
                  <a:gd name="connsiteX1" fmla="*/ 209440 w 451753"/>
                  <a:gd name="connsiteY1" fmla="*/ 0 h 484632"/>
                  <a:gd name="connsiteX2" fmla="*/ 222168 w 451753"/>
                  <a:gd name="connsiteY2" fmla="*/ 5272 h 484632"/>
                  <a:gd name="connsiteX3" fmla="*/ 446484 w 451753"/>
                  <a:gd name="connsiteY3" fmla="*/ 229588 h 484632"/>
                  <a:gd name="connsiteX4" fmla="*/ 446484 w 451753"/>
                  <a:gd name="connsiteY4" fmla="*/ 255044 h 484632"/>
                  <a:gd name="connsiteX5" fmla="*/ 222168 w 451753"/>
                  <a:gd name="connsiteY5" fmla="*/ 479360 h 484632"/>
                  <a:gd name="connsiteX6" fmla="*/ 209440 w 451753"/>
                  <a:gd name="connsiteY6" fmla="*/ 484632 h 484632"/>
                  <a:gd name="connsiteX7" fmla="*/ 18036 w 451753"/>
                  <a:gd name="connsiteY7" fmla="*/ 484632 h 484632"/>
                  <a:gd name="connsiteX8" fmla="*/ 5308 w 451753"/>
                  <a:gd name="connsiteY8" fmla="*/ 453904 h 484632"/>
                  <a:gd name="connsiteX9" fmla="*/ 204168 w 451753"/>
                  <a:gd name="connsiteY9" fmla="*/ 255044 h 484632"/>
                  <a:gd name="connsiteX10" fmla="*/ 204168 w 451753"/>
                  <a:gd name="connsiteY10" fmla="*/ 229588 h 484632"/>
                  <a:gd name="connsiteX11" fmla="*/ 5308 w 451753"/>
                  <a:gd name="connsiteY11" fmla="*/ 30728 h 484632"/>
                  <a:gd name="connsiteX12" fmla="*/ 18036 w 451753"/>
                  <a:gd name="connsiteY12" fmla="*/ 0 h 484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1753" h="484632">
                    <a:moveTo>
                      <a:pt x="18036" y="0"/>
                    </a:moveTo>
                    <a:lnTo>
                      <a:pt x="209440" y="0"/>
                    </a:lnTo>
                    <a:cubicBezTo>
                      <a:pt x="214212" y="0"/>
                      <a:pt x="218794" y="1898"/>
                      <a:pt x="222168" y="5272"/>
                    </a:cubicBezTo>
                    <a:lnTo>
                      <a:pt x="446484" y="229588"/>
                    </a:lnTo>
                    <a:cubicBezTo>
                      <a:pt x="453510" y="236614"/>
                      <a:pt x="453510" y="248018"/>
                      <a:pt x="446484" y="255044"/>
                    </a:cubicBezTo>
                    <a:lnTo>
                      <a:pt x="222168" y="479360"/>
                    </a:lnTo>
                    <a:cubicBezTo>
                      <a:pt x="218794" y="482734"/>
                      <a:pt x="214212" y="484632"/>
                      <a:pt x="209440" y="484632"/>
                    </a:cubicBezTo>
                    <a:lnTo>
                      <a:pt x="18036" y="484632"/>
                    </a:lnTo>
                    <a:cubicBezTo>
                      <a:pt x="2001" y="484632"/>
                      <a:pt x="-6030" y="465242"/>
                      <a:pt x="5308" y="453904"/>
                    </a:cubicBezTo>
                    <a:lnTo>
                      <a:pt x="204168" y="255044"/>
                    </a:lnTo>
                    <a:cubicBezTo>
                      <a:pt x="211194" y="248018"/>
                      <a:pt x="211194" y="236614"/>
                      <a:pt x="204168" y="229588"/>
                    </a:cubicBezTo>
                    <a:lnTo>
                      <a:pt x="5308" y="30728"/>
                    </a:lnTo>
                    <a:cubicBezTo>
                      <a:pt x="-6030" y="19389"/>
                      <a:pt x="2001" y="0"/>
                      <a:pt x="18036" y="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sp>
            <p:nvSpPr>
              <p:cNvPr id="232" name="箭头: V 形 263"/>
              <p:cNvSpPr/>
              <p:nvPr/>
            </p:nvSpPr>
            <p:spPr>
              <a:xfrm>
                <a:off x="5841624" y="3143995"/>
                <a:ext cx="451753" cy="484632"/>
              </a:xfrm>
              <a:custGeom>
                <a:avLst/>
                <a:gdLst>
                  <a:gd name="connsiteX0" fmla="*/ 18036 w 451753"/>
                  <a:gd name="connsiteY0" fmla="*/ 0 h 484632"/>
                  <a:gd name="connsiteX1" fmla="*/ 209440 w 451753"/>
                  <a:gd name="connsiteY1" fmla="*/ 0 h 484632"/>
                  <a:gd name="connsiteX2" fmla="*/ 222168 w 451753"/>
                  <a:gd name="connsiteY2" fmla="*/ 5272 h 484632"/>
                  <a:gd name="connsiteX3" fmla="*/ 446484 w 451753"/>
                  <a:gd name="connsiteY3" fmla="*/ 229588 h 484632"/>
                  <a:gd name="connsiteX4" fmla="*/ 446484 w 451753"/>
                  <a:gd name="connsiteY4" fmla="*/ 255044 h 484632"/>
                  <a:gd name="connsiteX5" fmla="*/ 222168 w 451753"/>
                  <a:gd name="connsiteY5" fmla="*/ 479360 h 484632"/>
                  <a:gd name="connsiteX6" fmla="*/ 209440 w 451753"/>
                  <a:gd name="connsiteY6" fmla="*/ 484632 h 484632"/>
                  <a:gd name="connsiteX7" fmla="*/ 18036 w 451753"/>
                  <a:gd name="connsiteY7" fmla="*/ 484632 h 484632"/>
                  <a:gd name="connsiteX8" fmla="*/ 5308 w 451753"/>
                  <a:gd name="connsiteY8" fmla="*/ 453904 h 484632"/>
                  <a:gd name="connsiteX9" fmla="*/ 204168 w 451753"/>
                  <a:gd name="connsiteY9" fmla="*/ 255044 h 484632"/>
                  <a:gd name="connsiteX10" fmla="*/ 204168 w 451753"/>
                  <a:gd name="connsiteY10" fmla="*/ 229588 h 484632"/>
                  <a:gd name="connsiteX11" fmla="*/ 5308 w 451753"/>
                  <a:gd name="connsiteY11" fmla="*/ 30728 h 484632"/>
                  <a:gd name="connsiteX12" fmla="*/ 18036 w 451753"/>
                  <a:gd name="connsiteY12" fmla="*/ 0 h 484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1753" h="484632">
                    <a:moveTo>
                      <a:pt x="18036" y="0"/>
                    </a:moveTo>
                    <a:lnTo>
                      <a:pt x="209440" y="0"/>
                    </a:lnTo>
                    <a:cubicBezTo>
                      <a:pt x="214212" y="0"/>
                      <a:pt x="218794" y="1898"/>
                      <a:pt x="222168" y="5272"/>
                    </a:cubicBezTo>
                    <a:lnTo>
                      <a:pt x="446484" y="229588"/>
                    </a:lnTo>
                    <a:cubicBezTo>
                      <a:pt x="453510" y="236614"/>
                      <a:pt x="453510" y="248018"/>
                      <a:pt x="446484" y="255044"/>
                    </a:cubicBezTo>
                    <a:lnTo>
                      <a:pt x="222168" y="479360"/>
                    </a:lnTo>
                    <a:cubicBezTo>
                      <a:pt x="218794" y="482734"/>
                      <a:pt x="214212" y="484632"/>
                      <a:pt x="209440" y="484632"/>
                    </a:cubicBezTo>
                    <a:lnTo>
                      <a:pt x="18036" y="484632"/>
                    </a:lnTo>
                    <a:cubicBezTo>
                      <a:pt x="2001" y="484632"/>
                      <a:pt x="-6030" y="465242"/>
                      <a:pt x="5308" y="453904"/>
                    </a:cubicBezTo>
                    <a:lnTo>
                      <a:pt x="204168" y="255044"/>
                    </a:lnTo>
                    <a:cubicBezTo>
                      <a:pt x="211194" y="248018"/>
                      <a:pt x="211194" y="236614"/>
                      <a:pt x="204168" y="229588"/>
                    </a:cubicBezTo>
                    <a:lnTo>
                      <a:pt x="5308" y="30728"/>
                    </a:lnTo>
                    <a:cubicBezTo>
                      <a:pt x="-6030" y="19389"/>
                      <a:pt x="2001" y="0"/>
                      <a:pt x="18036" y="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sp>
            <p:nvSpPr>
              <p:cNvPr id="233" name="箭头: V 形 264"/>
              <p:cNvSpPr/>
              <p:nvPr/>
            </p:nvSpPr>
            <p:spPr>
              <a:xfrm>
                <a:off x="6179230" y="3143995"/>
                <a:ext cx="451753" cy="484632"/>
              </a:xfrm>
              <a:custGeom>
                <a:avLst/>
                <a:gdLst>
                  <a:gd name="connsiteX0" fmla="*/ 18036 w 451753"/>
                  <a:gd name="connsiteY0" fmla="*/ 0 h 484632"/>
                  <a:gd name="connsiteX1" fmla="*/ 209440 w 451753"/>
                  <a:gd name="connsiteY1" fmla="*/ 0 h 484632"/>
                  <a:gd name="connsiteX2" fmla="*/ 222168 w 451753"/>
                  <a:gd name="connsiteY2" fmla="*/ 5272 h 484632"/>
                  <a:gd name="connsiteX3" fmla="*/ 446484 w 451753"/>
                  <a:gd name="connsiteY3" fmla="*/ 229588 h 484632"/>
                  <a:gd name="connsiteX4" fmla="*/ 446484 w 451753"/>
                  <a:gd name="connsiteY4" fmla="*/ 255044 h 484632"/>
                  <a:gd name="connsiteX5" fmla="*/ 222168 w 451753"/>
                  <a:gd name="connsiteY5" fmla="*/ 479360 h 484632"/>
                  <a:gd name="connsiteX6" fmla="*/ 209440 w 451753"/>
                  <a:gd name="connsiteY6" fmla="*/ 484632 h 484632"/>
                  <a:gd name="connsiteX7" fmla="*/ 18036 w 451753"/>
                  <a:gd name="connsiteY7" fmla="*/ 484632 h 484632"/>
                  <a:gd name="connsiteX8" fmla="*/ 5308 w 451753"/>
                  <a:gd name="connsiteY8" fmla="*/ 453904 h 484632"/>
                  <a:gd name="connsiteX9" fmla="*/ 204168 w 451753"/>
                  <a:gd name="connsiteY9" fmla="*/ 255044 h 484632"/>
                  <a:gd name="connsiteX10" fmla="*/ 204168 w 451753"/>
                  <a:gd name="connsiteY10" fmla="*/ 229588 h 484632"/>
                  <a:gd name="connsiteX11" fmla="*/ 5308 w 451753"/>
                  <a:gd name="connsiteY11" fmla="*/ 30728 h 484632"/>
                  <a:gd name="connsiteX12" fmla="*/ 18036 w 451753"/>
                  <a:gd name="connsiteY12" fmla="*/ 0 h 484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1753" h="484632">
                    <a:moveTo>
                      <a:pt x="18036" y="0"/>
                    </a:moveTo>
                    <a:lnTo>
                      <a:pt x="209440" y="0"/>
                    </a:lnTo>
                    <a:cubicBezTo>
                      <a:pt x="214212" y="0"/>
                      <a:pt x="218794" y="1898"/>
                      <a:pt x="222168" y="5272"/>
                    </a:cubicBezTo>
                    <a:lnTo>
                      <a:pt x="446484" y="229588"/>
                    </a:lnTo>
                    <a:cubicBezTo>
                      <a:pt x="453510" y="236614"/>
                      <a:pt x="453510" y="248018"/>
                      <a:pt x="446484" y="255044"/>
                    </a:cubicBezTo>
                    <a:lnTo>
                      <a:pt x="222168" y="479360"/>
                    </a:lnTo>
                    <a:cubicBezTo>
                      <a:pt x="218794" y="482734"/>
                      <a:pt x="214212" y="484632"/>
                      <a:pt x="209440" y="484632"/>
                    </a:cubicBezTo>
                    <a:lnTo>
                      <a:pt x="18036" y="484632"/>
                    </a:lnTo>
                    <a:cubicBezTo>
                      <a:pt x="2001" y="484632"/>
                      <a:pt x="-6030" y="465242"/>
                      <a:pt x="5308" y="453904"/>
                    </a:cubicBezTo>
                    <a:lnTo>
                      <a:pt x="204168" y="255044"/>
                    </a:lnTo>
                    <a:cubicBezTo>
                      <a:pt x="211194" y="248018"/>
                      <a:pt x="211194" y="236614"/>
                      <a:pt x="204168" y="229588"/>
                    </a:cubicBezTo>
                    <a:lnTo>
                      <a:pt x="5308" y="30728"/>
                    </a:lnTo>
                    <a:cubicBezTo>
                      <a:pt x="-6030" y="19389"/>
                      <a:pt x="2001" y="0"/>
                      <a:pt x="18036" y="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</p:grpSp>
        <p:sp>
          <p:nvSpPr>
            <p:cNvPr id="234" name="任意多边形: 形状 233"/>
            <p:cNvSpPr/>
            <p:nvPr/>
          </p:nvSpPr>
          <p:spPr>
            <a:xfrm>
              <a:off x="7548240" y="3451029"/>
              <a:ext cx="883973" cy="302579"/>
            </a:xfrm>
            <a:custGeom>
              <a:avLst/>
              <a:gdLst>
                <a:gd name="connsiteX0" fmla="*/ 693256 w 1126973"/>
                <a:gd name="connsiteY0" fmla="*/ 0 h 484632"/>
                <a:gd name="connsiteX1" fmla="*/ 884660 w 1126973"/>
                <a:gd name="connsiteY1" fmla="*/ 0 h 484632"/>
                <a:gd name="connsiteX2" fmla="*/ 897388 w 1126973"/>
                <a:gd name="connsiteY2" fmla="*/ 5272 h 484632"/>
                <a:gd name="connsiteX3" fmla="*/ 1121704 w 1126973"/>
                <a:gd name="connsiteY3" fmla="*/ 229588 h 484632"/>
                <a:gd name="connsiteX4" fmla="*/ 1121704 w 1126973"/>
                <a:gd name="connsiteY4" fmla="*/ 255044 h 484632"/>
                <a:gd name="connsiteX5" fmla="*/ 897388 w 1126973"/>
                <a:gd name="connsiteY5" fmla="*/ 479360 h 484632"/>
                <a:gd name="connsiteX6" fmla="*/ 884660 w 1126973"/>
                <a:gd name="connsiteY6" fmla="*/ 484632 h 484632"/>
                <a:gd name="connsiteX7" fmla="*/ 693256 w 1126973"/>
                <a:gd name="connsiteY7" fmla="*/ 484632 h 484632"/>
                <a:gd name="connsiteX8" fmla="*/ 680528 w 1126973"/>
                <a:gd name="connsiteY8" fmla="*/ 453904 h 484632"/>
                <a:gd name="connsiteX9" fmla="*/ 879388 w 1126973"/>
                <a:gd name="connsiteY9" fmla="*/ 255044 h 484632"/>
                <a:gd name="connsiteX10" fmla="*/ 879388 w 1126973"/>
                <a:gd name="connsiteY10" fmla="*/ 229588 h 484632"/>
                <a:gd name="connsiteX11" fmla="*/ 680528 w 1126973"/>
                <a:gd name="connsiteY11" fmla="*/ 30728 h 484632"/>
                <a:gd name="connsiteX12" fmla="*/ 693256 w 1126973"/>
                <a:gd name="connsiteY12" fmla="*/ 0 h 484632"/>
                <a:gd name="connsiteX13" fmla="*/ 355646 w 1126973"/>
                <a:gd name="connsiteY13" fmla="*/ 0 h 484632"/>
                <a:gd name="connsiteX14" fmla="*/ 547050 w 1126973"/>
                <a:gd name="connsiteY14" fmla="*/ 0 h 484632"/>
                <a:gd name="connsiteX15" fmla="*/ 559778 w 1126973"/>
                <a:gd name="connsiteY15" fmla="*/ 5272 h 484632"/>
                <a:gd name="connsiteX16" fmla="*/ 784094 w 1126973"/>
                <a:gd name="connsiteY16" fmla="*/ 229588 h 484632"/>
                <a:gd name="connsiteX17" fmla="*/ 784094 w 1126973"/>
                <a:gd name="connsiteY17" fmla="*/ 255044 h 484632"/>
                <a:gd name="connsiteX18" fmla="*/ 559778 w 1126973"/>
                <a:gd name="connsiteY18" fmla="*/ 479360 h 484632"/>
                <a:gd name="connsiteX19" fmla="*/ 547050 w 1126973"/>
                <a:gd name="connsiteY19" fmla="*/ 484632 h 484632"/>
                <a:gd name="connsiteX20" fmla="*/ 355646 w 1126973"/>
                <a:gd name="connsiteY20" fmla="*/ 484632 h 484632"/>
                <a:gd name="connsiteX21" fmla="*/ 342918 w 1126973"/>
                <a:gd name="connsiteY21" fmla="*/ 453904 h 484632"/>
                <a:gd name="connsiteX22" fmla="*/ 541778 w 1126973"/>
                <a:gd name="connsiteY22" fmla="*/ 255044 h 484632"/>
                <a:gd name="connsiteX23" fmla="*/ 541778 w 1126973"/>
                <a:gd name="connsiteY23" fmla="*/ 229588 h 484632"/>
                <a:gd name="connsiteX24" fmla="*/ 342918 w 1126973"/>
                <a:gd name="connsiteY24" fmla="*/ 30728 h 484632"/>
                <a:gd name="connsiteX25" fmla="*/ 355646 w 1126973"/>
                <a:gd name="connsiteY25" fmla="*/ 0 h 484632"/>
                <a:gd name="connsiteX26" fmla="*/ 18036 w 1126973"/>
                <a:gd name="connsiteY26" fmla="*/ 0 h 484632"/>
                <a:gd name="connsiteX27" fmla="*/ 209440 w 1126973"/>
                <a:gd name="connsiteY27" fmla="*/ 0 h 484632"/>
                <a:gd name="connsiteX28" fmla="*/ 222168 w 1126973"/>
                <a:gd name="connsiteY28" fmla="*/ 5272 h 484632"/>
                <a:gd name="connsiteX29" fmla="*/ 446484 w 1126973"/>
                <a:gd name="connsiteY29" fmla="*/ 229588 h 484632"/>
                <a:gd name="connsiteX30" fmla="*/ 446484 w 1126973"/>
                <a:gd name="connsiteY30" fmla="*/ 255044 h 484632"/>
                <a:gd name="connsiteX31" fmla="*/ 222168 w 1126973"/>
                <a:gd name="connsiteY31" fmla="*/ 479360 h 484632"/>
                <a:gd name="connsiteX32" fmla="*/ 209440 w 1126973"/>
                <a:gd name="connsiteY32" fmla="*/ 484632 h 484632"/>
                <a:gd name="connsiteX33" fmla="*/ 18036 w 1126973"/>
                <a:gd name="connsiteY33" fmla="*/ 484632 h 484632"/>
                <a:gd name="connsiteX34" fmla="*/ 5308 w 1126973"/>
                <a:gd name="connsiteY34" fmla="*/ 453904 h 484632"/>
                <a:gd name="connsiteX35" fmla="*/ 204168 w 1126973"/>
                <a:gd name="connsiteY35" fmla="*/ 255044 h 484632"/>
                <a:gd name="connsiteX36" fmla="*/ 204168 w 1126973"/>
                <a:gd name="connsiteY36" fmla="*/ 229588 h 484632"/>
                <a:gd name="connsiteX37" fmla="*/ 5308 w 1126973"/>
                <a:gd name="connsiteY37" fmla="*/ 30728 h 484632"/>
                <a:gd name="connsiteX38" fmla="*/ 18036 w 1126973"/>
                <a:gd name="connsiteY38" fmla="*/ 0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26973" h="484632">
                  <a:moveTo>
                    <a:pt x="693256" y="0"/>
                  </a:moveTo>
                  <a:lnTo>
                    <a:pt x="884660" y="0"/>
                  </a:lnTo>
                  <a:cubicBezTo>
                    <a:pt x="889432" y="0"/>
                    <a:pt x="894014" y="1898"/>
                    <a:pt x="897388" y="5272"/>
                  </a:cubicBezTo>
                  <a:lnTo>
                    <a:pt x="1121704" y="229588"/>
                  </a:lnTo>
                  <a:cubicBezTo>
                    <a:pt x="1128730" y="236614"/>
                    <a:pt x="1128730" y="248018"/>
                    <a:pt x="1121704" y="255044"/>
                  </a:cubicBezTo>
                  <a:lnTo>
                    <a:pt x="897388" y="479360"/>
                  </a:lnTo>
                  <a:cubicBezTo>
                    <a:pt x="894014" y="482734"/>
                    <a:pt x="889432" y="484632"/>
                    <a:pt x="884660" y="484632"/>
                  </a:cubicBezTo>
                  <a:lnTo>
                    <a:pt x="693256" y="484632"/>
                  </a:lnTo>
                  <a:cubicBezTo>
                    <a:pt x="677221" y="484632"/>
                    <a:pt x="669190" y="465242"/>
                    <a:pt x="680528" y="453904"/>
                  </a:cubicBezTo>
                  <a:lnTo>
                    <a:pt x="879388" y="255044"/>
                  </a:lnTo>
                  <a:cubicBezTo>
                    <a:pt x="886414" y="248018"/>
                    <a:pt x="886414" y="236614"/>
                    <a:pt x="879388" y="229588"/>
                  </a:cubicBezTo>
                  <a:lnTo>
                    <a:pt x="680528" y="30728"/>
                  </a:lnTo>
                  <a:cubicBezTo>
                    <a:pt x="669190" y="19389"/>
                    <a:pt x="677221" y="0"/>
                    <a:pt x="693256" y="0"/>
                  </a:cubicBezTo>
                  <a:close/>
                  <a:moveTo>
                    <a:pt x="355646" y="0"/>
                  </a:moveTo>
                  <a:lnTo>
                    <a:pt x="547050" y="0"/>
                  </a:lnTo>
                  <a:cubicBezTo>
                    <a:pt x="551822" y="0"/>
                    <a:pt x="556404" y="1898"/>
                    <a:pt x="559778" y="5272"/>
                  </a:cubicBezTo>
                  <a:lnTo>
                    <a:pt x="784094" y="229588"/>
                  </a:lnTo>
                  <a:cubicBezTo>
                    <a:pt x="791120" y="236614"/>
                    <a:pt x="791120" y="248018"/>
                    <a:pt x="784094" y="255044"/>
                  </a:cubicBezTo>
                  <a:lnTo>
                    <a:pt x="559778" y="479360"/>
                  </a:lnTo>
                  <a:cubicBezTo>
                    <a:pt x="556404" y="482734"/>
                    <a:pt x="551822" y="484632"/>
                    <a:pt x="547050" y="484632"/>
                  </a:cubicBezTo>
                  <a:lnTo>
                    <a:pt x="355646" y="484632"/>
                  </a:lnTo>
                  <a:cubicBezTo>
                    <a:pt x="339611" y="484632"/>
                    <a:pt x="331580" y="465242"/>
                    <a:pt x="342918" y="453904"/>
                  </a:cubicBezTo>
                  <a:lnTo>
                    <a:pt x="541778" y="255044"/>
                  </a:lnTo>
                  <a:cubicBezTo>
                    <a:pt x="548804" y="248018"/>
                    <a:pt x="548804" y="236614"/>
                    <a:pt x="541778" y="229588"/>
                  </a:cubicBezTo>
                  <a:lnTo>
                    <a:pt x="342918" y="30728"/>
                  </a:lnTo>
                  <a:cubicBezTo>
                    <a:pt x="331580" y="19389"/>
                    <a:pt x="339611" y="0"/>
                    <a:pt x="355646" y="0"/>
                  </a:cubicBezTo>
                  <a:close/>
                  <a:moveTo>
                    <a:pt x="18036" y="0"/>
                  </a:moveTo>
                  <a:lnTo>
                    <a:pt x="209440" y="0"/>
                  </a:lnTo>
                  <a:cubicBezTo>
                    <a:pt x="214212" y="0"/>
                    <a:pt x="218794" y="1898"/>
                    <a:pt x="222168" y="5272"/>
                  </a:cubicBezTo>
                  <a:lnTo>
                    <a:pt x="446484" y="229588"/>
                  </a:lnTo>
                  <a:cubicBezTo>
                    <a:pt x="453510" y="236614"/>
                    <a:pt x="453510" y="248018"/>
                    <a:pt x="446484" y="255044"/>
                  </a:cubicBezTo>
                  <a:lnTo>
                    <a:pt x="222168" y="479360"/>
                  </a:lnTo>
                  <a:cubicBezTo>
                    <a:pt x="218794" y="482734"/>
                    <a:pt x="214212" y="484632"/>
                    <a:pt x="209440" y="484632"/>
                  </a:cubicBezTo>
                  <a:lnTo>
                    <a:pt x="18036" y="484632"/>
                  </a:lnTo>
                  <a:cubicBezTo>
                    <a:pt x="2001" y="484632"/>
                    <a:pt x="-6030" y="465242"/>
                    <a:pt x="5308" y="453904"/>
                  </a:cubicBezTo>
                  <a:lnTo>
                    <a:pt x="204168" y="255044"/>
                  </a:lnTo>
                  <a:cubicBezTo>
                    <a:pt x="211194" y="248018"/>
                    <a:pt x="211194" y="236614"/>
                    <a:pt x="204168" y="229588"/>
                  </a:cubicBezTo>
                  <a:lnTo>
                    <a:pt x="5308" y="30728"/>
                  </a:lnTo>
                  <a:cubicBezTo>
                    <a:pt x="-6030" y="19389"/>
                    <a:pt x="2001" y="0"/>
                    <a:pt x="18036" y="0"/>
                  </a:cubicBezTo>
                  <a:close/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75000"/>
                    </a:srgbClr>
                  </a:gs>
                </a:gsLst>
                <a:lin ang="0" scaled="0"/>
              </a:gra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3618865" y="3765470"/>
            <a:ext cx="521122" cy="181448"/>
            <a:chOff x="7548240" y="3451029"/>
            <a:chExt cx="937102" cy="315062"/>
          </a:xfrm>
        </p:grpSpPr>
        <p:grpSp>
          <p:nvGrpSpPr>
            <p:cNvPr id="237" name="组合 236"/>
            <p:cNvGrpSpPr/>
            <p:nvPr/>
          </p:nvGrpSpPr>
          <p:grpSpPr>
            <a:xfrm>
              <a:off x="7601369" y="3463512"/>
              <a:ext cx="883973" cy="302579"/>
              <a:chOff x="5504010" y="3143995"/>
              <a:chExt cx="1126973" cy="484632"/>
            </a:xfrm>
            <a:gradFill>
              <a:gsLst>
                <a:gs pos="0">
                  <a:srgbClr val="02FABD">
                    <a:alpha val="70000"/>
                  </a:srgbClr>
                </a:gs>
                <a:gs pos="88000">
                  <a:srgbClr val="486FFA">
                    <a:alpha val="90000"/>
                  </a:srgbClr>
                </a:gs>
              </a:gsLst>
              <a:lin ang="0" scaled="0"/>
            </a:gradFill>
          </p:grpSpPr>
          <p:sp>
            <p:nvSpPr>
              <p:cNvPr id="239" name="箭头: V 形 111"/>
              <p:cNvSpPr/>
              <p:nvPr/>
            </p:nvSpPr>
            <p:spPr>
              <a:xfrm>
                <a:off x="5504010" y="3143995"/>
                <a:ext cx="451753" cy="484632"/>
              </a:xfrm>
              <a:custGeom>
                <a:avLst/>
                <a:gdLst>
                  <a:gd name="connsiteX0" fmla="*/ 18036 w 451753"/>
                  <a:gd name="connsiteY0" fmla="*/ 0 h 484632"/>
                  <a:gd name="connsiteX1" fmla="*/ 209440 w 451753"/>
                  <a:gd name="connsiteY1" fmla="*/ 0 h 484632"/>
                  <a:gd name="connsiteX2" fmla="*/ 222168 w 451753"/>
                  <a:gd name="connsiteY2" fmla="*/ 5272 h 484632"/>
                  <a:gd name="connsiteX3" fmla="*/ 446484 w 451753"/>
                  <a:gd name="connsiteY3" fmla="*/ 229588 h 484632"/>
                  <a:gd name="connsiteX4" fmla="*/ 446484 w 451753"/>
                  <a:gd name="connsiteY4" fmla="*/ 255044 h 484632"/>
                  <a:gd name="connsiteX5" fmla="*/ 222168 w 451753"/>
                  <a:gd name="connsiteY5" fmla="*/ 479360 h 484632"/>
                  <a:gd name="connsiteX6" fmla="*/ 209440 w 451753"/>
                  <a:gd name="connsiteY6" fmla="*/ 484632 h 484632"/>
                  <a:gd name="connsiteX7" fmla="*/ 18036 w 451753"/>
                  <a:gd name="connsiteY7" fmla="*/ 484632 h 484632"/>
                  <a:gd name="connsiteX8" fmla="*/ 5308 w 451753"/>
                  <a:gd name="connsiteY8" fmla="*/ 453904 h 484632"/>
                  <a:gd name="connsiteX9" fmla="*/ 204168 w 451753"/>
                  <a:gd name="connsiteY9" fmla="*/ 255044 h 484632"/>
                  <a:gd name="connsiteX10" fmla="*/ 204168 w 451753"/>
                  <a:gd name="connsiteY10" fmla="*/ 229588 h 484632"/>
                  <a:gd name="connsiteX11" fmla="*/ 5308 w 451753"/>
                  <a:gd name="connsiteY11" fmla="*/ 30728 h 484632"/>
                  <a:gd name="connsiteX12" fmla="*/ 18036 w 451753"/>
                  <a:gd name="connsiteY12" fmla="*/ 0 h 484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1753" h="484632">
                    <a:moveTo>
                      <a:pt x="18036" y="0"/>
                    </a:moveTo>
                    <a:lnTo>
                      <a:pt x="209440" y="0"/>
                    </a:lnTo>
                    <a:cubicBezTo>
                      <a:pt x="214212" y="0"/>
                      <a:pt x="218794" y="1898"/>
                      <a:pt x="222168" y="5272"/>
                    </a:cubicBezTo>
                    <a:lnTo>
                      <a:pt x="446484" y="229588"/>
                    </a:lnTo>
                    <a:cubicBezTo>
                      <a:pt x="453510" y="236614"/>
                      <a:pt x="453510" y="248018"/>
                      <a:pt x="446484" y="255044"/>
                    </a:cubicBezTo>
                    <a:lnTo>
                      <a:pt x="222168" y="479360"/>
                    </a:lnTo>
                    <a:cubicBezTo>
                      <a:pt x="218794" y="482734"/>
                      <a:pt x="214212" y="484632"/>
                      <a:pt x="209440" y="484632"/>
                    </a:cubicBezTo>
                    <a:lnTo>
                      <a:pt x="18036" y="484632"/>
                    </a:lnTo>
                    <a:cubicBezTo>
                      <a:pt x="2001" y="484632"/>
                      <a:pt x="-6030" y="465242"/>
                      <a:pt x="5308" y="453904"/>
                    </a:cubicBezTo>
                    <a:lnTo>
                      <a:pt x="204168" y="255044"/>
                    </a:lnTo>
                    <a:cubicBezTo>
                      <a:pt x="211194" y="248018"/>
                      <a:pt x="211194" y="236614"/>
                      <a:pt x="204168" y="229588"/>
                    </a:cubicBezTo>
                    <a:lnTo>
                      <a:pt x="5308" y="30728"/>
                    </a:lnTo>
                    <a:cubicBezTo>
                      <a:pt x="-6030" y="19389"/>
                      <a:pt x="2001" y="0"/>
                      <a:pt x="18036" y="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sp>
            <p:nvSpPr>
              <p:cNvPr id="240" name="箭头: V 形 263"/>
              <p:cNvSpPr/>
              <p:nvPr/>
            </p:nvSpPr>
            <p:spPr>
              <a:xfrm>
                <a:off x="5841624" y="3143995"/>
                <a:ext cx="451753" cy="484632"/>
              </a:xfrm>
              <a:custGeom>
                <a:avLst/>
                <a:gdLst>
                  <a:gd name="connsiteX0" fmla="*/ 18036 w 451753"/>
                  <a:gd name="connsiteY0" fmla="*/ 0 h 484632"/>
                  <a:gd name="connsiteX1" fmla="*/ 209440 w 451753"/>
                  <a:gd name="connsiteY1" fmla="*/ 0 h 484632"/>
                  <a:gd name="connsiteX2" fmla="*/ 222168 w 451753"/>
                  <a:gd name="connsiteY2" fmla="*/ 5272 h 484632"/>
                  <a:gd name="connsiteX3" fmla="*/ 446484 w 451753"/>
                  <a:gd name="connsiteY3" fmla="*/ 229588 h 484632"/>
                  <a:gd name="connsiteX4" fmla="*/ 446484 w 451753"/>
                  <a:gd name="connsiteY4" fmla="*/ 255044 h 484632"/>
                  <a:gd name="connsiteX5" fmla="*/ 222168 w 451753"/>
                  <a:gd name="connsiteY5" fmla="*/ 479360 h 484632"/>
                  <a:gd name="connsiteX6" fmla="*/ 209440 w 451753"/>
                  <a:gd name="connsiteY6" fmla="*/ 484632 h 484632"/>
                  <a:gd name="connsiteX7" fmla="*/ 18036 w 451753"/>
                  <a:gd name="connsiteY7" fmla="*/ 484632 h 484632"/>
                  <a:gd name="connsiteX8" fmla="*/ 5308 w 451753"/>
                  <a:gd name="connsiteY8" fmla="*/ 453904 h 484632"/>
                  <a:gd name="connsiteX9" fmla="*/ 204168 w 451753"/>
                  <a:gd name="connsiteY9" fmla="*/ 255044 h 484632"/>
                  <a:gd name="connsiteX10" fmla="*/ 204168 w 451753"/>
                  <a:gd name="connsiteY10" fmla="*/ 229588 h 484632"/>
                  <a:gd name="connsiteX11" fmla="*/ 5308 w 451753"/>
                  <a:gd name="connsiteY11" fmla="*/ 30728 h 484632"/>
                  <a:gd name="connsiteX12" fmla="*/ 18036 w 451753"/>
                  <a:gd name="connsiteY12" fmla="*/ 0 h 484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1753" h="484632">
                    <a:moveTo>
                      <a:pt x="18036" y="0"/>
                    </a:moveTo>
                    <a:lnTo>
                      <a:pt x="209440" y="0"/>
                    </a:lnTo>
                    <a:cubicBezTo>
                      <a:pt x="214212" y="0"/>
                      <a:pt x="218794" y="1898"/>
                      <a:pt x="222168" y="5272"/>
                    </a:cubicBezTo>
                    <a:lnTo>
                      <a:pt x="446484" y="229588"/>
                    </a:lnTo>
                    <a:cubicBezTo>
                      <a:pt x="453510" y="236614"/>
                      <a:pt x="453510" y="248018"/>
                      <a:pt x="446484" y="255044"/>
                    </a:cubicBezTo>
                    <a:lnTo>
                      <a:pt x="222168" y="479360"/>
                    </a:lnTo>
                    <a:cubicBezTo>
                      <a:pt x="218794" y="482734"/>
                      <a:pt x="214212" y="484632"/>
                      <a:pt x="209440" y="484632"/>
                    </a:cubicBezTo>
                    <a:lnTo>
                      <a:pt x="18036" y="484632"/>
                    </a:lnTo>
                    <a:cubicBezTo>
                      <a:pt x="2001" y="484632"/>
                      <a:pt x="-6030" y="465242"/>
                      <a:pt x="5308" y="453904"/>
                    </a:cubicBezTo>
                    <a:lnTo>
                      <a:pt x="204168" y="255044"/>
                    </a:lnTo>
                    <a:cubicBezTo>
                      <a:pt x="211194" y="248018"/>
                      <a:pt x="211194" y="236614"/>
                      <a:pt x="204168" y="229588"/>
                    </a:cubicBezTo>
                    <a:lnTo>
                      <a:pt x="5308" y="30728"/>
                    </a:lnTo>
                    <a:cubicBezTo>
                      <a:pt x="-6030" y="19389"/>
                      <a:pt x="2001" y="0"/>
                      <a:pt x="18036" y="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sp>
            <p:nvSpPr>
              <p:cNvPr id="241" name="箭头: V 形 264"/>
              <p:cNvSpPr/>
              <p:nvPr/>
            </p:nvSpPr>
            <p:spPr>
              <a:xfrm>
                <a:off x="6179230" y="3143995"/>
                <a:ext cx="451753" cy="484632"/>
              </a:xfrm>
              <a:custGeom>
                <a:avLst/>
                <a:gdLst>
                  <a:gd name="connsiteX0" fmla="*/ 18036 w 451753"/>
                  <a:gd name="connsiteY0" fmla="*/ 0 h 484632"/>
                  <a:gd name="connsiteX1" fmla="*/ 209440 w 451753"/>
                  <a:gd name="connsiteY1" fmla="*/ 0 h 484632"/>
                  <a:gd name="connsiteX2" fmla="*/ 222168 w 451753"/>
                  <a:gd name="connsiteY2" fmla="*/ 5272 h 484632"/>
                  <a:gd name="connsiteX3" fmla="*/ 446484 w 451753"/>
                  <a:gd name="connsiteY3" fmla="*/ 229588 h 484632"/>
                  <a:gd name="connsiteX4" fmla="*/ 446484 w 451753"/>
                  <a:gd name="connsiteY4" fmla="*/ 255044 h 484632"/>
                  <a:gd name="connsiteX5" fmla="*/ 222168 w 451753"/>
                  <a:gd name="connsiteY5" fmla="*/ 479360 h 484632"/>
                  <a:gd name="connsiteX6" fmla="*/ 209440 w 451753"/>
                  <a:gd name="connsiteY6" fmla="*/ 484632 h 484632"/>
                  <a:gd name="connsiteX7" fmla="*/ 18036 w 451753"/>
                  <a:gd name="connsiteY7" fmla="*/ 484632 h 484632"/>
                  <a:gd name="connsiteX8" fmla="*/ 5308 w 451753"/>
                  <a:gd name="connsiteY8" fmla="*/ 453904 h 484632"/>
                  <a:gd name="connsiteX9" fmla="*/ 204168 w 451753"/>
                  <a:gd name="connsiteY9" fmla="*/ 255044 h 484632"/>
                  <a:gd name="connsiteX10" fmla="*/ 204168 w 451753"/>
                  <a:gd name="connsiteY10" fmla="*/ 229588 h 484632"/>
                  <a:gd name="connsiteX11" fmla="*/ 5308 w 451753"/>
                  <a:gd name="connsiteY11" fmla="*/ 30728 h 484632"/>
                  <a:gd name="connsiteX12" fmla="*/ 18036 w 451753"/>
                  <a:gd name="connsiteY12" fmla="*/ 0 h 484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1753" h="484632">
                    <a:moveTo>
                      <a:pt x="18036" y="0"/>
                    </a:moveTo>
                    <a:lnTo>
                      <a:pt x="209440" y="0"/>
                    </a:lnTo>
                    <a:cubicBezTo>
                      <a:pt x="214212" y="0"/>
                      <a:pt x="218794" y="1898"/>
                      <a:pt x="222168" y="5272"/>
                    </a:cubicBezTo>
                    <a:lnTo>
                      <a:pt x="446484" y="229588"/>
                    </a:lnTo>
                    <a:cubicBezTo>
                      <a:pt x="453510" y="236614"/>
                      <a:pt x="453510" y="248018"/>
                      <a:pt x="446484" y="255044"/>
                    </a:cubicBezTo>
                    <a:lnTo>
                      <a:pt x="222168" y="479360"/>
                    </a:lnTo>
                    <a:cubicBezTo>
                      <a:pt x="218794" y="482734"/>
                      <a:pt x="214212" y="484632"/>
                      <a:pt x="209440" y="484632"/>
                    </a:cubicBezTo>
                    <a:lnTo>
                      <a:pt x="18036" y="484632"/>
                    </a:lnTo>
                    <a:cubicBezTo>
                      <a:pt x="2001" y="484632"/>
                      <a:pt x="-6030" y="465242"/>
                      <a:pt x="5308" y="453904"/>
                    </a:cubicBezTo>
                    <a:lnTo>
                      <a:pt x="204168" y="255044"/>
                    </a:lnTo>
                    <a:cubicBezTo>
                      <a:pt x="211194" y="248018"/>
                      <a:pt x="211194" y="236614"/>
                      <a:pt x="204168" y="229588"/>
                    </a:cubicBezTo>
                    <a:lnTo>
                      <a:pt x="5308" y="30728"/>
                    </a:lnTo>
                    <a:cubicBezTo>
                      <a:pt x="-6030" y="19389"/>
                      <a:pt x="2001" y="0"/>
                      <a:pt x="18036" y="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</p:grpSp>
        <p:sp>
          <p:nvSpPr>
            <p:cNvPr id="238" name="任意多边形: 形状 237"/>
            <p:cNvSpPr/>
            <p:nvPr/>
          </p:nvSpPr>
          <p:spPr>
            <a:xfrm>
              <a:off x="7548240" y="3451029"/>
              <a:ext cx="883973" cy="302579"/>
            </a:xfrm>
            <a:custGeom>
              <a:avLst/>
              <a:gdLst>
                <a:gd name="connsiteX0" fmla="*/ 693256 w 1126973"/>
                <a:gd name="connsiteY0" fmla="*/ 0 h 484632"/>
                <a:gd name="connsiteX1" fmla="*/ 884660 w 1126973"/>
                <a:gd name="connsiteY1" fmla="*/ 0 h 484632"/>
                <a:gd name="connsiteX2" fmla="*/ 897388 w 1126973"/>
                <a:gd name="connsiteY2" fmla="*/ 5272 h 484632"/>
                <a:gd name="connsiteX3" fmla="*/ 1121704 w 1126973"/>
                <a:gd name="connsiteY3" fmla="*/ 229588 h 484632"/>
                <a:gd name="connsiteX4" fmla="*/ 1121704 w 1126973"/>
                <a:gd name="connsiteY4" fmla="*/ 255044 h 484632"/>
                <a:gd name="connsiteX5" fmla="*/ 897388 w 1126973"/>
                <a:gd name="connsiteY5" fmla="*/ 479360 h 484632"/>
                <a:gd name="connsiteX6" fmla="*/ 884660 w 1126973"/>
                <a:gd name="connsiteY6" fmla="*/ 484632 h 484632"/>
                <a:gd name="connsiteX7" fmla="*/ 693256 w 1126973"/>
                <a:gd name="connsiteY7" fmla="*/ 484632 h 484632"/>
                <a:gd name="connsiteX8" fmla="*/ 680528 w 1126973"/>
                <a:gd name="connsiteY8" fmla="*/ 453904 h 484632"/>
                <a:gd name="connsiteX9" fmla="*/ 879388 w 1126973"/>
                <a:gd name="connsiteY9" fmla="*/ 255044 h 484632"/>
                <a:gd name="connsiteX10" fmla="*/ 879388 w 1126973"/>
                <a:gd name="connsiteY10" fmla="*/ 229588 h 484632"/>
                <a:gd name="connsiteX11" fmla="*/ 680528 w 1126973"/>
                <a:gd name="connsiteY11" fmla="*/ 30728 h 484632"/>
                <a:gd name="connsiteX12" fmla="*/ 693256 w 1126973"/>
                <a:gd name="connsiteY12" fmla="*/ 0 h 484632"/>
                <a:gd name="connsiteX13" fmla="*/ 355646 w 1126973"/>
                <a:gd name="connsiteY13" fmla="*/ 0 h 484632"/>
                <a:gd name="connsiteX14" fmla="*/ 547050 w 1126973"/>
                <a:gd name="connsiteY14" fmla="*/ 0 h 484632"/>
                <a:gd name="connsiteX15" fmla="*/ 559778 w 1126973"/>
                <a:gd name="connsiteY15" fmla="*/ 5272 h 484632"/>
                <a:gd name="connsiteX16" fmla="*/ 784094 w 1126973"/>
                <a:gd name="connsiteY16" fmla="*/ 229588 h 484632"/>
                <a:gd name="connsiteX17" fmla="*/ 784094 w 1126973"/>
                <a:gd name="connsiteY17" fmla="*/ 255044 h 484632"/>
                <a:gd name="connsiteX18" fmla="*/ 559778 w 1126973"/>
                <a:gd name="connsiteY18" fmla="*/ 479360 h 484632"/>
                <a:gd name="connsiteX19" fmla="*/ 547050 w 1126973"/>
                <a:gd name="connsiteY19" fmla="*/ 484632 h 484632"/>
                <a:gd name="connsiteX20" fmla="*/ 355646 w 1126973"/>
                <a:gd name="connsiteY20" fmla="*/ 484632 h 484632"/>
                <a:gd name="connsiteX21" fmla="*/ 342918 w 1126973"/>
                <a:gd name="connsiteY21" fmla="*/ 453904 h 484632"/>
                <a:gd name="connsiteX22" fmla="*/ 541778 w 1126973"/>
                <a:gd name="connsiteY22" fmla="*/ 255044 h 484632"/>
                <a:gd name="connsiteX23" fmla="*/ 541778 w 1126973"/>
                <a:gd name="connsiteY23" fmla="*/ 229588 h 484632"/>
                <a:gd name="connsiteX24" fmla="*/ 342918 w 1126973"/>
                <a:gd name="connsiteY24" fmla="*/ 30728 h 484632"/>
                <a:gd name="connsiteX25" fmla="*/ 355646 w 1126973"/>
                <a:gd name="connsiteY25" fmla="*/ 0 h 484632"/>
                <a:gd name="connsiteX26" fmla="*/ 18036 w 1126973"/>
                <a:gd name="connsiteY26" fmla="*/ 0 h 484632"/>
                <a:gd name="connsiteX27" fmla="*/ 209440 w 1126973"/>
                <a:gd name="connsiteY27" fmla="*/ 0 h 484632"/>
                <a:gd name="connsiteX28" fmla="*/ 222168 w 1126973"/>
                <a:gd name="connsiteY28" fmla="*/ 5272 h 484632"/>
                <a:gd name="connsiteX29" fmla="*/ 446484 w 1126973"/>
                <a:gd name="connsiteY29" fmla="*/ 229588 h 484632"/>
                <a:gd name="connsiteX30" fmla="*/ 446484 w 1126973"/>
                <a:gd name="connsiteY30" fmla="*/ 255044 h 484632"/>
                <a:gd name="connsiteX31" fmla="*/ 222168 w 1126973"/>
                <a:gd name="connsiteY31" fmla="*/ 479360 h 484632"/>
                <a:gd name="connsiteX32" fmla="*/ 209440 w 1126973"/>
                <a:gd name="connsiteY32" fmla="*/ 484632 h 484632"/>
                <a:gd name="connsiteX33" fmla="*/ 18036 w 1126973"/>
                <a:gd name="connsiteY33" fmla="*/ 484632 h 484632"/>
                <a:gd name="connsiteX34" fmla="*/ 5308 w 1126973"/>
                <a:gd name="connsiteY34" fmla="*/ 453904 h 484632"/>
                <a:gd name="connsiteX35" fmla="*/ 204168 w 1126973"/>
                <a:gd name="connsiteY35" fmla="*/ 255044 h 484632"/>
                <a:gd name="connsiteX36" fmla="*/ 204168 w 1126973"/>
                <a:gd name="connsiteY36" fmla="*/ 229588 h 484632"/>
                <a:gd name="connsiteX37" fmla="*/ 5308 w 1126973"/>
                <a:gd name="connsiteY37" fmla="*/ 30728 h 484632"/>
                <a:gd name="connsiteX38" fmla="*/ 18036 w 1126973"/>
                <a:gd name="connsiteY38" fmla="*/ 0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26973" h="484632">
                  <a:moveTo>
                    <a:pt x="693256" y="0"/>
                  </a:moveTo>
                  <a:lnTo>
                    <a:pt x="884660" y="0"/>
                  </a:lnTo>
                  <a:cubicBezTo>
                    <a:pt x="889432" y="0"/>
                    <a:pt x="894014" y="1898"/>
                    <a:pt x="897388" y="5272"/>
                  </a:cubicBezTo>
                  <a:lnTo>
                    <a:pt x="1121704" y="229588"/>
                  </a:lnTo>
                  <a:cubicBezTo>
                    <a:pt x="1128730" y="236614"/>
                    <a:pt x="1128730" y="248018"/>
                    <a:pt x="1121704" y="255044"/>
                  </a:cubicBezTo>
                  <a:lnTo>
                    <a:pt x="897388" y="479360"/>
                  </a:lnTo>
                  <a:cubicBezTo>
                    <a:pt x="894014" y="482734"/>
                    <a:pt x="889432" y="484632"/>
                    <a:pt x="884660" y="484632"/>
                  </a:cubicBezTo>
                  <a:lnTo>
                    <a:pt x="693256" y="484632"/>
                  </a:lnTo>
                  <a:cubicBezTo>
                    <a:pt x="677221" y="484632"/>
                    <a:pt x="669190" y="465242"/>
                    <a:pt x="680528" y="453904"/>
                  </a:cubicBezTo>
                  <a:lnTo>
                    <a:pt x="879388" y="255044"/>
                  </a:lnTo>
                  <a:cubicBezTo>
                    <a:pt x="886414" y="248018"/>
                    <a:pt x="886414" y="236614"/>
                    <a:pt x="879388" y="229588"/>
                  </a:cubicBezTo>
                  <a:lnTo>
                    <a:pt x="680528" y="30728"/>
                  </a:lnTo>
                  <a:cubicBezTo>
                    <a:pt x="669190" y="19389"/>
                    <a:pt x="677221" y="0"/>
                    <a:pt x="693256" y="0"/>
                  </a:cubicBezTo>
                  <a:close/>
                  <a:moveTo>
                    <a:pt x="355646" y="0"/>
                  </a:moveTo>
                  <a:lnTo>
                    <a:pt x="547050" y="0"/>
                  </a:lnTo>
                  <a:cubicBezTo>
                    <a:pt x="551822" y="0"/>
                    <a:pt x="556404" y="1898"/>
                    <a:pt x="559778" y="5272"/>
                  </a:cubicBezTo>
                  <a:lnTo>
                    <a:pt x="784094" y="229588"/>
                  </a:lnTo>
                  <a:cubicBezTo>
                    <a:pt x="791120" y="236614"/>
                    <a:pt x="791120" y="248018"/>
                    <a:pt x="784094" y="255044"/>
                  </a:cubicBezTo>
                  <a:lnTo>
                    <a:pt x="559778" y="479360"/>
                  </a:lnTo>
                  <a:cubicBezTo>
                    <a:pt x="556404" y="482734"/>
                    <a:pt x="551822" y="484632"/>
                    <a:pt x="547050" y="484632"/>
                  </a:cubicBezTo>
                  <a:lnTo>
                    <a:pt x="355646" y="484632"/>
                  </a:lnTo>
                  <a:cubicBezTo>
                    <a:pt x="339611" y="484632"/>
                    <a:pt x="331580" y="465242"/>
                    <a:pt x="342918" y="453904"/>
                  </a:cubicBezTo>
                  <a:lnTo>
                    <a:pt x="541778" y="255044"/>
                  </a:lnTo>
                  <a:cubicBezTo>
                    <a:pt x="548804" y="248018"/>
                    <a:pt x="548804" y="236614"/>
                    <a:pt x="541778" y="229588"/>
                  </a:cubicBezTo>
                  <a:lnTo>
                    <a:pt x="342918" y="30728"/>
                  </a:lnTo>
                  <a:cubicBezTo>
                    <a:pt x="331580" y="19389"/>
                    <a:pt x="339611" y="0"/>
                    <a:pt x="355646" y="0"/>
                  </a:cubicBezTo>
                  <a:close/>
                  <a:moveTo>
                    <a:pt x="18036" y="0"/>
                  </a:moveTo>
                  <a:lnTo>
                    <a:pt x="209440" y="0"/>
                  </a:lnTo>
                  <a:cubicBezTo>
                    <a:pt x="214212" y="0"/>
                    <a:pt x="218794" y="1898"/>
                    <a:pt x="222168" y="5272"/>
                  </a:cubicBezTo>
                  <a:lnTo>
                    <a:pt x="446484" y="229588"/>
                  </a:lnTo>
                  <a:cubicBezTo>
                    <a:pt x="453510" y="236614"/>
                    <a:pt x="453510" y="248018"/>
                    <a:pt x="446484" y="255044"/>
                  </a:cubicBezTo>
                  <a:lnTo>
                    <a:pt x="222168" y="479360"/>
                  </a:lnTo>
                  <a:cubicBezTo>
                    <a:pt x="218794" y="482734"/>
                    <a:pt x="214212" y="484632"/>
                    <a:pt x="209440" y="484632"/>
                  </a:cubicBezTo>
                  <a:lnTo>
                    <a:pt x="18036" y="484632"/>
                  </a:lnTo>
                  <a:cubicBezTo>
                    <a:pt x="2001" y="484632"/>
                    <a:pt x="-6030" y="465242"/>
                    <a:pt x="5308" y="453904"/>
                  </a:cubicBezTo>
                  <a:lnTo>
                    <a:pt x="204168" y="255044"/>
                  </a:lnTo>
                  <a:cubicBezTo>
                    <a:pt x="211194" y="248018"/>
                    <a:pt x="211194" y="236614"/>
                    <a:pt x="204168" y="229588"/>
                  </a:cubicBezTo>
                  <a:lnTo>
                    <a:pt x="5308" y="30728"/>
                  </a:lnTo>
                  <a:cubicBezTo>
                    <a:pt x="-6030" y="19389"/>
                    <a:pt x="2001" y="0"/>
                    <a:pt x="18036" y="0"/>
                  </a:cubicBezTo>
                  <a:close/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75000"/>
                    </a:srgbClr>
                  </a:gs>
                </a:gsLst>
                <a:lin ang="0" scaled="0"/>
              </a:gra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3618865" y="5002498"/>
            <a:ext cx="521122" cy="181448"/>
            <a:chOff x="7548240" y="3451029"/>
            <a:chExt cx="937102" cy="315062"/>
          </a:xfrm>
        </p:grpSpPr>
        <p:grpSp>
          <p:nvGrpSpPr>
            <p:cNvPr id="243" name="组合 242"/>
            <p:cNvGrpSpPr/>
            <p:nvPr/>
          </p:nvGrpSpPr>
          <p:grpSpPr>
            <a:xfrm>
              <a:off x="7601369" y="3463512"/>
              <a:ext cx="883973" cy="302579"/>
              <a:chOff x="5504010" y="3143995"/>
              <a:chExt cx="1126973" cy="484632"/>
            </a:xfrm>
            <a:gradFill>
              <a:gsLst>
                <a:gs pos="0">
                  <a:srgbClr val="02FABD">
                    <a:alpha val="70000"/>
                  </a:srgbClr>
                </a:gs>
                <a:gs pos="88000">
                  <a:srgbClr val="486FFA">
                    <a:alpha val="90000"/>
                  </a:srgbClr>
                </a:gs>
              </a:gsLst>
              <a:lin ang="0" scaled="0"/>
            </a:gradFill>
          </p:grpSpPr>
          <p:sp>
            <p:nvSpPr>
              <p:cNvPr id="245" name="箭头: V 形 111"/>
              <p:cNvSpPr/>
              <p:nvPr/>
            </p:nvSpPr>
            <p:spPr>
              <a:xfrm>
                <a:off x="5504010" y="3143995"/>
                <a:ext cx="451753" cy="484632"/>
              </a:xfrm>
              <a:custGeom>
                <a:avLst/>
                <a:gdLst>
                  <a:gd name="connsiteX0" fmla="*/ 18036 w 451753"/>
                  <a:gd name="connsiteY0" fmla="*/ 0 h 484632"/>
                  <a:gd name="connsiteX1" fmla="*/ 209440 w 451753"/>
                  <a:gd name="connsiteY1" fmla="*/ 0 h 484632"/>
                  <a:gd name="connsiteX2" fmla="*/ 222168 w 451753"/>
                  <a:gd name="connsiteY2" fmla="*/ 5272 h 484632"/>
                  <a:gd name="connsiteX3" fmla="*/ 446484 w 451753"/>
                  <a:gd name="connsiteY3" fmla="*/ 229588 h 484632"/>
                  <a:gd name="connsiteX4" fmla="*/ 446484 w 451753"/>
                  <a:gd name="connsiteY4" fmla="*/ 255044 h 484632"/>
                  <a:gd name="connsiteX5" fmla="*/ 222168 w 451753"/>
                  <a:gd name="connsiteY5" fmla="*/ 479360 h 484632"/>
                  <a:gd name="connsiteX6" fmla="*/ 209440 w 451753"/>
                  <a:gd name="connsiteY6" fmla="*/ 484632 h 484632"/>
                  <a:gd name="connsiteX7" fmla="*/ 18036 w 451753"/>
                  <a:gd name="connsiteY7" fmla="*/ 484632 h 484632"/>
                  <a:gd name="connsiteX8" fmla="*/ 5308 w 451753"/>
                  <a:gd name="connsiteY8" fmla="*/ 453904 h 484632"/>
                  <a:gd name="connsiteX9" fmla="*/ 204168 w 451753"/>
                  <a:gd name="connsiteY9" fmla="*/ 255044 h 484632"/>
                  <a:gd name="connsiteX10" fmla="*/ 204168 w 451753"/>
                  <a:gd name="connsiteY10" fmla="*/ 229588 h 484632"/>
                  <a:gd name="connsiteX11" fmla="*/ 5308 w 451753"/>
                  <a:gd name="connsiteY11" fmla="*/ 30728 h 484632"/>
                  <a:gd name="connsiteX12" fmla="*/ 18036 w 451753"/>
                  <a:gd name="connsiteY12" fmla="*/ 0 h 484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1753" h="484632">
                    <a:moveTo>
                      <a:pt x="18036" y="0"/>
                    </a:moveTo>
                    <a:lnTo>
                      <a:pt x="209440" y="0"/>
                    </a:lnTo>
                    <a:cubicBezTo>
                      <a:pt x="214212" y="0"/>
                      <a:pt x="218794" y="1898"/>
                      <a:pt x="222168" y="5272"/>
                    </a:cubicBezTo>
                    <a:lnTo>
                      <a:pt x="446484" y="229588"/>
                    </a:lnTo>
                    <a:cubicBezTo>
                      <a:pt x="453510" y="236614"/>
                      <a:pt x="453510" y="248018"/>
                      <a:pt x="446484" y="255044"/>
                    </a:cubicBezTo>
                    <a:lnTo>
                      <a:pt x="222168" y="479360"/>
                    </a:lnTo>
                    <a:cubicBezTo>
                      <a:pt x="218794" y="482734"/>
                      <a:pt x="214212" y="484632"/>
                      <a:pt x="209440" y="484632"/>
                    </a:cubicBezTo>
                    <a:lnTo>
                      <a:pt x="18036" y="484632"/>
                    </a:lnTo>
                    <a:cubicBezTo>
                      <a:pt x="2001" y="484632"/>
                      <a:pt x="-6030" y="465242"/>
                      <a:pt x="5308" y="453904"/>
                    </a:cubicBezTo>
                    <a:lnTo>
                      <a:pt x="204168" y="255044"/>
                    </a:lnTo>
                    <a:cubicBezTo>
                      <a:pt x="211194" y="248018"/>
                      <a:pt x="211194" y="236614"/>
                      <a:pt x="204168" y="229588"/>
                    </a:cubicBezTo>
                    <a:lnTo>
                      <a:pt x="5308" y="30728"/>
                    </a:lnTo>
                    <a:cubicBezTo>
                      <a:pt x="-6030" y="19389"/>
                      <a:pt x="2001" y="0"/>
                      <a:pt x="18036" y="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sp>
            <p:nvSpPr>
              <p:cNvPr id="246" name="箭头: V 形 263"/>
              <p:cNvSpPr/>
              <p:nvPr/>
            </p:nvSpPr>
            <p:spPr>
              <a:xfrm>
                <a:off x="5841624" y="3143995"/>
                <a:ext cx="451753" cy="484632"/>
              </a:xfrm>
              <a:custGeom>
                <a:avLst/>
                <a:gdLst>
                  <a:gd name="connsiteX0" fmla="*/ 18036 w 451753"/>
                  <a:gd name="connsiteY0" fmla="*/ 0 h 484632"/>
                  <a:gd name="connsiteX1" fmla="*/ 209440 w 451753"/>
                  <a:gd name="connsiteY1" fmla="*/ 0 h 484632"/>
                  <a:gd name="connsiteX2" fmla="*/ 222168 w 451753"/>
                  <a:gd name="connsiteY2" fmla="*/ 5272 h 484632"/>
                  <a:gd name="connsiteX3" fmla="*/ 446484 w 451753"/>
                  <a:gd name="connsiteY3" fmla="*/ 229588 h 484632"/>
                  <a:gd name="connsiteX4" fmla="*/ 446484 w 451753"/>
                  <a:gd name="connsiteY4" fmla="*/ 255044 h 484632"/>
                  <a:gd name="connsiteX5" fmla="*/ 222168 w 451753"/>
                  <a:gd name="connsiteY5" fmla="*/ 479360 h 484632"/>
                  <a:gd name="connsiteX6" fmla="*/ 209440 w 451753"/>
                  <a:gd name="connsiteY6" fmla="*/ 484632 h 484632"/>
                  <a:gd name="connsiteX7" fmla="*/ 18036 w 451753"/>
                  <a:gd name="connsiteY7" fmla="*/ 484632 h 484632"/>
                  <a:gd name="connsiteX8" fmla="*/ 5308 w 451753"/>
                  <a:gd name="connsiteY8" fmla="*/ 453904 h 484632"/>
                  <a:gd name="connsiteX9" fmla="*/ 204168 w 451753"/>
                  <a:gd name="connsiteY9" fmla="*/ 255044 h 484632"/>
                  <a:gd name="connsiteX10" fmla="*/ 204168 w 451753"/>
                  <a:gd name="connsiteY10" fmla="*/ 229588 h 484632"/>
                  <a:gd name="connsiteX11" fmla="*/ 5308 w 451753"/>
                  <a:gd name="connsiteY11" fmla="*/ 30728 h 484632"/>
                  <a:gd name="connsiteX12" fmla="*/ 18036 w 451753"/>
                  <a:gd name="connsiteY12" fmla="*/ 0 h 484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1753" h="484632">
                    <a:moveTo>
                      <a:pt x="18036" y="0"/>
                    </a:moveTo>
                    <a:lnTo>
                      <a:pt x="209440" y="0"/>
                    </a:lnTo>
                    <a:cubicBezTo>
                      <a:pt x="214212" y="0"/>
                      <a:pt x="218794" y="1898"/>
                      <a:pt x="222168" y="5272"/>
                    </a:cubicBezTo>
                    <a:lnTo>
                      <a:pt x="446484" y="229588"/>
                    </a:lnTo>
                    <a:cubicBezTo>
                      <a:pt x="453510" y="236614"/>
                      <a:pt x="453510" y="248018"/>
                      <a:pt x="446484" y="255044"/>
                    </a:cubicBezTo>
                    <a:lnTo>
                      <a:pt x="222168" y="479360"/>
                    </a:lnTo>
                    <a:cubicBezTo>
                      <a:pt x="218794" y="482734"/>
                      <a:pt x="214212" y="484632"/>
                      <a:pt x="209440" y="484632"/>
                    </a:cubicBezTo>
                    <a:lnTo>
                      <a:pt x="18036" y="484632"/>
                    </a:lnTo>
                    <a:cubicBezTo>
                      <a:pt x="2001" y="484632"/>
                      <a:pt x="-6030" y="465242"/>
                      <a:pt x="5308" y="453904"/>
                    </a:cubicBezTo>
                    <a:lnTo>
                      <a:pt x="204168" y="255044"/>
                    </a:lnTo>
                    <a:cubicBezTo>
                      <a:pt x="211194" y="248018"/>
                      <a:pt x="211194" y="236614"/>
                      <a:pt x="204168" y="229588"/>
                    </a:cubicBezTo>
                    <a:lnTo>
                      <a:pt x="5308" y="30728"/>
                    </a:lnTo>
                    <a:cubicBezTo>
                      <a:pt x="-6030" y="19389"/>
                      <a:pt x="2001" y="0"/>
                      <a:pt x="18036" y="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sp>
            <p:nvSpPr>
              <p:cNvPr id="247" name="箭头: V 形 264"/>
              <p:cNvSpPr/>
              <p:nvPr/>
            </p:nvSpPr>
            <p:spPr>
              <a:xfrm>
                <a:off x="6179230" y="3143995"/>
                <a:ext cx="451753" cy="484632"/>
              </a:xfrm>
              <a:custGeom>
                <a:avLst/>
                <a:gdLst>
                  <a:gd name="connsiteX0" fmla="*/ 18036 w 451753"/>
                  <a:gd name="connsiteY0" fmla="*/ 0 h 484632"/>
                  <a:gd name="connsiteX1" fmla="*/ 209440 w 451753"/>
                  <a:gd name="connsiteY1" fmla="*/ 0 h 484632"/>
                  <a:gd name="connsiteX2" fmla="*/ 222168 w 451753"/>
                  <a:gd name="connsiteY2" fmla="*/ 5272 h 484632"/>
                  <a:gd name="connsiteX3" fmla="*/ 446484 w 451753"/>
                  <a:gd name="connsiteY3" fmla="*/ 229588 h 484632"/>
                  <a:gd name="connsiteX4" fmla="*/ 446484 w 451753"/>
                  <a:gd name="connsiteY4" fmla="*/ 255044 h 484632"/>
                  <a:gd name="connsiteX5" fmla="*/ 222168 w 451753"/>
                  <a:gd name="connsiteY5" fmla="*/ 479360 h 484632"/>
                  <a:gd name="connsiteX6" fmla="*/ 209440 w 451753"/>
                  <a:gd name="connsiteY6" fmla="*/ 484632 h 484632"/>
                  <a:gd name="connsiteX7" fmla="*/ 18036 w 451753"/>
                  <a:gd name="connsiteY7" fmla="*/ 484632 h 484632"/>
                  <a:gd name="connsiteX8" fmla="*/ 5308 w 451753"/>
                  <a:gd name="connsiteY8" fmla="*/ 453904 h 484632"/>
                  <a:gd name="connsiteX9" fmla="*/ 204168 w 451753"/>
                  <a:gd name="connsiteY9" fmla="*/ 255044 h 484632"/>
                  <a:gd name="connsiteX10" fmla="*/ 204168 w 451753"/>
                  <a:gd name="connsiteY10" fmla="*/ 229588 h 484632"/>
                  <a:gd name="connsiteX11" fmla="*/ 5308 w 451753"/>
                  <a:gd name="connsiteY11" fmla="*/ 30728 h 484632"/>
                  <a:gd name="connsiteX12" fmla="*/ 18036 w 451753"/>
                  <a:gd name="connsiteY12" fmla="*/ 0 h 484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1753" h="484632">
                    <a:moveTo>
                      <a:pt x="18036" y="0"/>
                    </a:moveTo>
                    <a:lnTo>
                      <a:pt x="209440" y="0"/>
                    </a:lnTo>
                    <a:cubicBezTo>
                      <a:pt x="214212" y="0"/>
                      <a:pt x="218794" y="1898"/>
                      <a:pt x="222168" y="5272"/>
                    </a:cubicBezTo>
                    <a:lnTo>
                      <a:pt x="446484" y="229588"/>
                    </a:lnTo>
                    <a:cubicBezTo>
                      <a:pt x="453510" y="236614"/>
                      <a:pt x="453510" y="248018"/>
                      <a:pt x="446484" y="255044"/>
                    </a:cubicBezTo>
                    <a:lnTo>
                      <a:pt x="222168" y="479360"/>
                    </a:lnTo>
                    <a:cubicBezTo>
                      <a:pt x="218794" y="482734"/>
                      <a:pt x="214212" y="484632"/>
                      <a:pt x="209440" y="484632"/>
                    </a:cubicBezTo>
                    <a:lnTo>
                      <a:pt x="18036" y="484632"/>
                    </a:lnTo>
                    <a:cubicBezTo>
                      <a:pt x="2001" y="484632"/>
                      <a:pt x="-6030" y="465242"/>
                      <a:pt x="5308" y="453904"/>
                    </a:cubicBezTo>
                    <a:lnTo>
                      <a:pt x="204168" y="255044"/>
                    </a:lnTo>
                    <a:cubicBezTo>
                      <a:pt x="211194" y="248018"/>
                      <a:pt x="211194" y="236614"/>
                      <a:pt x="204168" y="229588"/>
                    </a:cubicBezTo>
                    <a:lnTo>
                      <a:pt x="5308" y="30728"/>
                    </a:lnTo>
                    <a:cubicBezTo>
                      <a:pt x="-6030" y="19389"/>
                      <a:pt x="2001" y="0"/>
                      <a:pt x="18036" y="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</p:grpSp>
        <p:sp>
          <p:nvSpPr>
            <p:cNvPr id="244" name="任意多边形: 形状 243"/>
            <p:cNvSpPr/>
            <p:nvPr/>
          </p:nvSpPr>
          <p:spPr>
            <a:xfrm>
              <a:off x="7548240" y="3451029"/>
              <a:ext cx="883973" cy="302579"/>
            </a:xfrm>
            <a:custGeom>
              <a:avLst/>
              <a:gdLst>
                <a:gd name="connsiteX0" fmla="*/ 693256 w 1126973"/>
                <a:gd name="connsiteY0" fmla="*/ 0 h 484632"/>
                <a:gd name="connsiteX1" fmla="*/ 884660 w 1126973"/>
                <a:gd name="connsiteY1" fmla="*/ 0 h 484632"/>
                <a:gd name="connsiteX2" fmla="*/ 897388 w 1126973"/>
                <a:gd name="connsiteY2" fmla="*/ 5272 h 484632"/>
                <a:gd name="connsiteX3" fmla="*/ 1121704 w 1126973"/>
                <a:gd name="connsiteY3" fmla="*/ 229588 h 484632"/>
                <a:gd name="connsiteX4" fmla="*/ 1121704 w 1126973"/>
                <a:gd name="connsiteY4" fmla="*/ 255044 h 484632"/>
                <a:gd name="connsiteX5" fmla="*/ 897388 w 1126973"/>
                <a:gd name="connsiteY5" fmla="*/ 479360 h 484632"/>
                <a:gd name="connsiteX6" fmla="*/ 884660 w 1126973"/>
                <a:gd name="connsiteY6" fmla="*/ 484632 h 484632"/>
                <a:gd name="connsiteX7" fmla="*/ 693256 w 1126973"/>
                <a:gd name="connsiteY7" fmla="*/ 484632 h 484632"/>
                <a:gd name="connsiteX8" fmla="*/ 680528 w 1126973"/>
                <a:gd name="connsiteY8" fmla="*/ 453904 h 484632"/>
                <a:gd name="connsiteX9" fmla="*/ 879388 w 1126973"/>
                <a:gd name="connsiteY9" fmla="*/ 255044 h 484632"/>
                <a:gd name="connsiteX10" fmla="*/ 879388 w 1126973"/>
                <a:gd name="connsiteY10" fmla="*/ 229588 h 484632"/>
                <a:gd name="connsiteX11" fmla="*/ 680528 w 1126973"/>
                <a:gd name="connsiteY11" fmla="*/ 30728 h 484632"/>
                <a:gd name="connsiteX12" fmla="*/ 693256 w 1126973"/>
                <a:gd name="connsiteY12" fmla="*/ 0 h 484632"/>
                <a:gd name="connsiteX13" fmla="*/ 355646 w 1126973"/>
                <a:gd name="connsiteY13" fmla="*/ 0 h 484632"/>
                <a:gd name="connsiteX14" fmla="*/ 547050 w 1126973"/>
                <a:gd name="connsiteY14" fmla="*/ 0 h 484632"/>
                <a:gd name="connsiteX15" fmla="*/ 559778 w 1126973"/>
                <a:gd name="connsiteY15" fmla="*/ 5272 h 484632"/>
                <a:gd name="connsiteX16" fmla="*/ 784094 w 1126973"/>
                <a:gd name="connsiteY16" fmla="*/ 229588 h 484632"/>
                <a:gd name="connsiteX17" fmla="*/ 784094 w 1126973"/>
                <a:gd name="connsiteY17" fmla="*/ 255044 h 484632"/>
                <a:gd name="connsiteX18" fmla="*/ 559778 w 1126973"/>
                <a:gd name="connsiteY18" fmla="*/ 479360 h 484632"/>
                <a:gd name="connsiteX19" fmla="*/ 547050 w 1126973"/>
                <a:gd name="connsiteY19" fmla="*/ 484632 h 484632"/>
                <a:gd name="connsiteX20" fmla="*/ 355646 w 1126973"/>
                <a:gd name="connsiteY20" fmla="*/ 484632 h 484632"/>
                <a:gd name="connsiteX21" fmla="*/ 342918 w 1126973"/>
                <a:gd name="connsiteY21" fmla="*/ 453904 h 484632"/>
                <a:gd name="connsiteX22" fmla="*/ 541778 w 1126973"/>
                <a:gd name="connsiteY22" fmla="*/ 255044 h 484632"/>
                <a:gd name="connsiteX23" fmla="*/ 541778 w 1126973"/>
                <a:gd name="connsiteY23" fmla="*/ 229588 h 484632"/>
                <a:gd name="connsiteX24" fmla="*/ 342918 w 1126973"/>
                <a:gd name="connsiteY24" fmla="*/ 30728 h 484632"/>
                <a:gd name="connsiteX25" fmla="*/ 355646 w 1126973"/>
                <a:gd name="connsiteY25" fmla="*/ 0 h 484632"/>
                <a:gd name="connsiteX26" fmla="*/ 18036 w 1126973"/>
                <a:gd name="connsiteY26" fmla="*/ 0 h 484632"/>
                <a:gd name="connsiteX27" fmla="*/ 209440 w 1126973"/>
                <a:gd name="connsiteY27" fmla="*/ 0 h 484632"/>
                <a:gd name="connsiteX28" fmla="*/ 222168 w 1126973"/>
                <a:gd name="connsiteY28" fmla="*/ 5272 h 484632"/>
                <a:gd name="connsiteX29" fmla="*/ 446484 w 1126973"/>
                <a:gd name="connsiteY29" fmla="*/ 229588 h 484632"/>
                <a:gd name="connsiteX30" fmla="*/ 446484 w 1126973"/>
                <a:gd name="connsiteY30" fmla="*/ 255044 h 484632"/>
                <a:gd name="connsiteX31" fmla="*/ 222168 w 1126973"/>
                <a:gd name="connsiteY31" fmla="*/ 479360 h 484632"/>
                <a:gd name="connsiteX32" fmla="*/ 209440 w 1126973"/>
                <a:gd name="connsiteY32" fmla="*/ 484632 h 484632"/>
                <a:gd name="connsiteX33" fmla="*/ 18036 w 1126973"/>
                <a:gd name="connsiteY33" fmla="*/ 484632 h 484632"/>
                <a:gd name="connsiteX34" fmla="*/ 5308 w 1126973"/>
                <a:gd name="connsiteY34" fmla="*/ 453904 h 484632"/>
                <a:gd name="connsiteX35" fmla="*/ 204168 w 1126973"/>
                <a:gd name="connsiteY35" fmla="*/ 255044 h 484632"/>
                <a:gd name="connsiteX36" fmla="*/ 204168 w 1126973"/>
                <a:gd name="connsiteY36" fmla="*/ 229588 h 484632"/>
                <a:gd name="connsiteX37" fmla="*/ 5308 w 1126973"/>
                <a:gd name="connsiteY37" fmla="*/ 30728 h 484632"/>
                <a:gd name="connsiteX38" fmla="*/ 18036 w 1126973"/>
                <a:gd name="connsiteY38" fmla="*/ 0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26973" h="484632">
                  <a:moveTo>
                    <a:pt x="693256" y="0"/>
                  </a:moveTo>
                  <a:lnTo>
                    <a:pt x="884660" y="0"/>
                  </a:lnTo>
                  <a:cubicBezTo>
                    <a:pt x="889432" y="0"/>
                    <a:pt x="894014" y="1898"/>
                    <a:pt x="897388" y="5272"/>
                  </a:cubicBezTo>
                  <a:lnTo>
                    <a:pt x="1121704" y="229588"/>
                  </a:lnTo>
                  <a:cubicBezTo>
                    <a:pt x="1128730" y="236614"/>
                    <a:pt x="1128730" y="248018"/>
                    <a:pt x="1121704" y="255044"/>
                  </a:cubicBezTo>
                  <a:lnTo>
                    <a:pt x="897388" y="479360"/>
                  </a:lnTo>
                  <a:cubicBezTo>
                    <a:pt x="894014" y="482734"/>
                    <a:pt x="889432" y="484632"/>
                    <a:pt x="884660" y="484632"/>
                  </a:cubicBezTo>
                  <a:lnTo>
                    <a:pt x="693256" y="484632"/>
                  </a:lnTo>
                  <a:cubicBezTo>
                    <a:pt x="677221" y="484632"/>
                    <a:pt x="669190" y="465242"/>
                    <a:pt x="680528" y="453904"/>
                  </a:cubicBezTo>
                  <a:lnTo>
                    <a:pt x="879388" y="255044"/>
                  </a:lnTo>
                  <a:cubicBezTo>
                    <a:pt x="886414" y="248018"/>
                    <a:pt x="886414" y="236614"/>
                    <a:pt x="879388" y="229588"/>
                  </a:cubicBezTo>
                  <a:lnTo>
                    <a:pt x="680528" y="30728"/>
                  </a:lnTo>
                  <a:cubicBezTo>
                    <a:pt x="669190" y="19389"/>
                    <a:pt x="677221" y="0"/>
                    <a:pt x="693256" y="0"/>
                  </a:cubicBezTo>
                  <a:close/>
                  <a:moveTo>
                    <a:pt x="355646" y="0"/>
                  </a:moveTo>
                  <a:lnTo>
                    <a:pt x="547050" y="0"/>
                  </a:lnTo>
                  <a:cubicBezTo>
                    <a:pt x="551822" y="0"/>
                    <a:pt x="556404" y="1898"/>
                    <a:pt x="559778" y="5272"/>
                  </a:cubicBezTo>
                  <a:lnTo>
                    <a:pt x="784094" y="229588"/>
                  </a:lnTo>
                  <a:cubicBezTo>
                    <a:pt x="791120" y="236614"/>
                    <a:pt x="791120" y="248018"/>
                    <a:pt x="784094" y="255044"/>
                  </a:cubicBezTo>
                  <a:lnTo>
                    <a:pt x="559778" y="479360"/>
                  </a:lnTo>
                  <a:cubicBezTo>
                    <a:pt x="556404" y="482734"/>
                    <a:pt x="551822" y="484632"/>
                    <a:pt x="547050" y="484632"/>
                  </a:cubicBezTo>
                  <a:lnTo>
                    <a:pt x="355646" y="484632"/>
                  </a:lnTo>
                  <a:cubicBezTo>
                    <a:pt x="339611" y="484632"/>
                    <a:pt x="331580" y="465242"/>
                    <a:pt x="342918" y="453904"/>
                  </a:cubicBezTo>
                  <a:lnTo>
                    <a:pt x="541778" y="255044"/>
                  </a:lnTo>
                  <a:cubicBezTo>
                    <a:pt x="548804" y="248018"/>
                    <a:pt x="548804" y="236614"/>
                    <a:pt x="541778" y="229588"/>
                  </a:cubicBezTo>
                  <a:lnTo>
                    <a:pt x="342918" y="30728"/>
                  </a:lnTo>
                  <a:cubicBezTo>
                    <a:pt x="331580" y="19389"/>
                    <a:pt x="339611" y="0"/>
                    <a:pt x="355646" y="0"/>
                  </a:cubicBezTo>
                  <a:close/>
                  <a:moveTo>
                    <a:pt x="18036" y="0"/>
                  </a:moveTo>
                  <a:lnTo>
                    <a:pt x="209440" y="0"/>
                  </a:lnTo>
                  <a:cubicBezTo>
                    <a:pt x="214212" y="0"/>
                    <a:pt x="218794" y="1898"/>
                    <a:pt x="222168" y="5272"/>
                  </a:cubicBezTo>
                  <a:lnTo>
                    <a:pt x="446484" y="229588"/>
                  </a:lnTo>
                  <a:cubicBezTo>
                    <a:pt x="453510" y="236614"/>
                    <a:pt x="453510" y="248018"/>
                    <a:pt x="446484" y="255044"/>
                  </a:cubicBezTo>
                  <a:lnTo>
                    <a:pt x="222168" y="479360"/>
                  </a:lnTo>
                  <a:cubicBezTo>
                    <a:pt x="218794" y="482734"/>
                    <a:pt x="214212" y="484632"/>
                    <a:pt x="209440" y="484632"/>
                  </a:cubicBezTo>
                  <a:lnTo>
                    <a:pt x="18036" y="484632"/>
                  </a:lnTo>
                  <a:cubicBezTo>
                    <a:pt x="2001" y="484632"/>
                    <a:pt x="-6030" y="465242"/>
                    <a:pt x="5308" y="453904"/>
                  </a:cubicBezTo>
                  <a:lnTo>
                    <a:pt x="204168" y="255044"/>
                  </a:lnTo>
                  <a:cubicBezTo>
                    <a:pt x="211194" y="248018"/>
                    <a:pt x="211194" y="236614"/>
                    <a:pt x="204168" y="229588"/>
                  </a:cubicBezTo>
                  <a:lnTo>
                    <a:pt x="5308" y="30728"/>
                  </a:lnTo>
                  <a:cubicBezTo>
                    <a:pt x="-6030" y="19389"/>
                    <a:pt x="2001" y="0"/>
                    <a:pt x="18036" y="0"/>
                  </a:cubicBezTo>
                  <a:close/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75000"/>
                    </a:srgbClr>
                  </a:gs>
                </a:gsLst>
                <a:lin ang="0" scaled="0"/>
              </a:gra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4342037" y="5269913"/>
            <a:ext cx="6629210" cy="280676"/>
            <a:chOff x="4342037" y="5335360"/>
            <a:chExt cx="6629210" cy="280676"/>
          </a:xfrm>
        </p:grpSpPr>
        <p:cxnSp>
          <p:nvCxnSpPr>
            <p:cNvPr id="249" name="直接箭头连接符 248"/>
            <p:cNvCxnSpPr/>
            <p:nvPr/>
          </p:nvCxnSpPr>
          <p:spPr>
            <a:xfrm>
              <a:off x="4412063" y="5462861"/>
              <a:ext cx="6559184" cy="0"/>
            </a:xfrm>
            <a:prstGeom prst="straightConnector1">
              <a:avLst/>
            </a:prstGeom>
            <a:ln w="19050">
              <a:gradFill>
                <a:gsLst>
                  <a:gs pos="56000">
                    <a:srgbClr val="10B4A6"/>
                  </a:gs>
                  <a:gs pos="0">
                    <a:srgbClr val="10B4A6">
                      <a:alpha val="0"/>
                    </a:srgbClr>
                  </a:gs>
                  <a:gs pos="100000">
                    <a:srgbClr val="3868F9"/>
                  </a:gs>
                </a:gsLst>
                <a:lin ang="0" scaled="0"/>
              </a:gradFill>
              <a:tailEnd type="triangle" w="lg" len="med"/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</p:cxnSp>
        <p:sp>
          <p:nvSpPr>
            <p:cNvPr id="250" name="椭圆 249"/>
            <p:cNvSpPr/>
            <p:nvPr/>
          </p:nvSpPr>
          <p:spPr>
            <a:xfrm>
              <a:off x="5167018" y="5421181"/>
              <a:ext cx="93224" cy="93224"/>
            </a:xfrm>
            <a:prstGeom prst="ellipse">
              <a:avLst/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rgbClr val="486FFA"/>
                  </a:gs>
                  <a:gs pos="100000">
                    <a:srgbClr val="10B4A6"/>
                  </a:gs>
                </a:gsLst>
                <a:lin ang="10800000" scaled="1"/>
                <a:tileRect/>
              </a:gradFill>
            </a:ln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FFFFFF"/>
                </a:solidFill>
                <a:latin typeface="微软雅黑" charset="0"/>
                <a:ea typeface="微软雅黑" charset="0"/>
              </a:endParaRPr>
            </a:p>
          </p:txBody>
        </p:sp>
        <p:cxnSp>
          <p:nvCxnSpPr>
            <p:cNvPr id="256" name="直接连接符 255"/>
            <p:cNvCxnSpPr/>
            <p:nvPr/>
          </p:nvCxnSpPr>
          <p:spPr>
            <a:xfrm>
              <a:off x="4342037" y="5335360"/>
              <a:ext cx="711434" cy="0"/>
            </a:xfrm>
            <a:prstGeom prst="line">
              <a:avLst/>
            </a:prstGeom>
            <a:ln w="9525">
              <a:gradFill>
                <a:gsLst>
                  <a:gs pos="56000">
                    <a:srgbClr val="10B4A6"/>
                  </a:gs>
                  <a:gs pos="0">
                    <a:srgbClr val="10B4A6">
                      <a:alpha val="0"/>
                    </a:srgbClr>
                  </a:gs>
                  <a:gs pos="100000">
                    <a:srgbClr val="3868F9"/>
                  </a:gs>
                </a:gsLst>
                <a:lin ang="0" scaled="0"/>
              </a:gradFill>
              <a:tailEnd type="none" w="lg" len="med"/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>
              <a:off x="9937577" y="5391038"/>
              <a:ext cx="687837" cy="0"/>
            </a:xfrm>
            <a:prstGeom prst="line">
              <a:avLst/>
            </a:prstGeom>
            <a:ln w="9525">
              <a:gradFill>
                <a:gsLst>
                  <a:gs pos="56000">
                    <a:srgbClr val="10B4A6"/>
                  </a:gs>
                  <a:gs pos="0">
                    <a:srgbClr val="10B4A6">
                      <a:alpha val="0"/>
                    </a:srgbClr>
                  </a:gs>
                  <a:gs pos="100000">
                    <a:srgbClr val="3868F9"/>
                  </a:gs>
                </a:gsLst>
                <a:lin ang="0" scaled="0"/>
              </a:gradFill>
              <a:tailEnd type="none" w="lg" len="med"/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>
              <a:off x="6875265" y="5340059"/>
              <a:ext cx="1038638" cy="0"/>
            </a:xfrm>
            <a:prstGeom prst="line">
              <a:avLst/>
            </a:prstGeom>
            <a:ln w="9525">
              <a:gradFill>
                <a:gsLst>
                  <a:gs pos="56000">
                    <a:srgbClr val="10B4A6"/>
                  </a:gs>
                  <a:gs pos="0">
                    <a:srgbClr val="10B4A6">
                      <a:alpha val="0"/>
                    </a:srgbClr>
                  </a:gs>
                  <a:gs pos="100000">
                    <a:srgbClr val="3868F9"/>
                  </a:gs>
                </a:gsLst>
                <a:lin ang="0" scaled="0"/>
              </a:gradFill>
              <a:tailEnd type="none" w="lg" len="med"/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>
              <a:off x="6438147" y="5616036"/>
              <a:ext cx="583006" cy="0"/>
            </a:xfrm>
            <a:prstGeom prst="line">
              <a:avLst/>
            </a:prstGeom>
            <a:ln w="9525">
              <a:gradFill>
                <a:gsLst>
                  <a:gs pos="56000">
                    <a:srgbClr val="10B4A6"/>
                  </a:gs>
                  <a:gs pos="0">
                    <a:srgbClr val="10B4A6">
                      <a:alpha val="0"/>
                    </a:srgbClr>
                  </a:gs>
                  <a:gs pos="100000">
                    <a:srgbClr val="3868F9"/>
                  </a:gs>
                </a:gsLst>
                <a:lin ang="0" scaled="0"/>
              </a:gradFill>
              <a:tailEnd type="none" w="lg" len="med"/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>
              <a:off x="9054564" y="5571614"/>
              <a:ext cx="583006" cy="0"/>
            </a:xfrm>
            <a:prstGeom prst="line">
              <a:avLst/>
            </a:prstGeom>
            <a:ln w="9525">
              <a:gradFill>
                <a:gsLst>
                  <a:gs pos="56000">
                    <a:srgbClr val="10B4A6"/>
                  </a:gs>
                  <a:gs pos="0">
                    <a:srgbClr val="10B4A6">
                      <a:alpha val="0"/>
                    </a:srgbClr>
                  </a:gs>
                  <a:gs pos="100000">
                    <a:srgbClr val="3868F9"/>
                  </a:gs>
                </a:gsLst>
                <a:lin ang="0" scaled="0"/>
              </a:gradFill>
              <a:tailEnd type="none" w="lg" len="med"/>
            </a:ln>
          </p:spPr>
          <p:style>
            <a:lnRef idx="1">
              <a:srgbClr val="12C8B8"/>
            </a:lnRef>
            <a:fillRef idx="0">
              <a:srgbClr val="12C8B8"/>
            </a:fillRef>
            <a:effectRef idx="0">
              <a:srgbClr val="12C8B8"/>
            </a:effectRef>
            <a:fontRef idx="minor">
              <a:srgbClr val="000000"/>
            </a:fontRef>
          </p:style>
        </p:cxnSp>
        <p:sp>
          <p:nvSpPr>
            <p:cNvPr id="270" name="椭圆 269"/>
            <p:cNvSpPr/>
            <p:nvPr/>
          </p:nvSpPr>
          <p:spPr>
            <a:xfrm>
              <a:off x="8190407" y="5421181"/>
              <a:ext cx="93224" cy="93224"/>
            </a:xfrm>
            <a:prstGeom prst="ellipse">
              <a:avLst/>
            </a:prstGeom>
            <a:solidFill>
              <a:srgbClr val="FFFFFF"/>
            </a:solidFill>
            <a:ln w="19050">
              <a:gradFill flip="none" rotWithShape="1">
                <a:gsLst>
                  <a:gs pos="0">
                    <a:srgbClr val="486FFA"/>
                  </a:gs>
                  <a:gs pos="100000">
                    <a:srgbClr val="10B4A6"/>
                  </a:gs>
                </a:gsLst>
                <a:lin ang="10800000" scaled="1"/>
                <a:tileRect/>
              </a:gradFill>
            </a:ln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FFFFFF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72748" y="2146742"/>
            <a:ext cx="2638802" cy="1270000"/>
            <a:chOff x="872748" y="2318192"/>
            <a:chExt cx="2638802" cy="1270000"/>
          </a:xfrm>
        </p:grpSpPr>
        <p:sp>
          <p:nvSpPr>
            <p:cNvPr id="80" name="矩形: 圆角 79"/>
            <p:cNvSpPr/>
            <p:nvPr/>
          </p:nvSpPr>
          <p:spPr>
            <a:xfrm>
              <a:off x="872748" y="2318192"/>
              <a:ext cx="2555234" cy="1270000"/>
            </a:xfrm>
            <a:prstGeom prst="roundRect">
              <a:avLst>
                <a:gd name="adj" fmla="val 8445"/>
              </a:avLst>
            </a:prstGeom>
            <a:gradFill>
              <a:gsLst>
                <a:gs pos="12000">
                  <a:srgbClr val="F4F9FB">
                    <a:lumMod val="99000"/>
                  </a:srgbClr>
                </a:gs>
                <a:gs pos="90000">
                  <a:srgbClr val="F4F9FB">
                    <a:lumMod val="99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rgbClr val="12C8B8">
                <a:shade val="50000"/>
              </a:srgbClr>
            </a:lnRef>
            <a:fillRef idx="1">
              <a:srgbClr val="12C8B8"/>
            </a:fillRef>
            <a:effectRef idx="0">
              <a:srgbClr val="12C8B8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98625" y="2703646"/>
              <a:ext cx="2512925" cy="883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1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云厂商涨价，服务下架</a:t>
              </a:r>
              <a:endParaRPr lang="en-US" altLang="zh-CN" sz="1100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rPr>
                <a:t>多云管理复杂，迁移困难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1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公有云、私有云维护两套方案</a:t>
              </a:r>
              <a:endParaRPr lang="en-US" altLang="zh-CN" sz="1100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  <a:p>
              <a:pPr marR="0" lvl="0" algn="l" defTabSz="914400" rtl="0" fontAlgn="auto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rPr>
                <a:t>强依赖各种云产品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  <p:grpSp>
          <p:nvGrpSpPr>
            <p:cNvPr id="216" name="组合 215"/>
            <p:cNvGrpSpPr/>
            <p:nvPr/>
          </p:nvGrpSpPr>
          <p:grpSpPr>
            <a:xfrm>
              <a:off x="1106986" y="2493876"/>
              <a:ext cx="91097" cy="186290"/>
              <a:chOff x="599638" y="457200"/>
              <a:chExt cx="201319" cy="390169"/>
            </a:xfrm>
          </p:grpSpPr>
          <p:sp>
            <p:nvSpPr>
              <p:cNvPr id="217" name="矩形: 圆角 216"/>
              <p:cNvSpPr/>
              <p:nvPr/>
            </p:nvSpPr>
            <p:spPr>
              <a:xfrm>
                <a:off x="599638" y="457200"/>
                <a:ext cx="86256" cy="390169"/>
              </a:xfrm>
              <a:prstGeom prst="roundRect">
                <a:avLst/>
              </a:prstGeom>
              <a:solidFill>
                <a:srgbClr val="02FAB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sp>
            <p:nvSpPr>
              <p:cNvPr id="218" name="矩形: 圆角 217"/>
              <p:cNvSpPr/>
              <p:nvPr/>
            </p:nvSpPr>
            <p:spPr>
              <a:xfrm>
                <a:off x="714701" y="457200"/>
                <a:ext cx="86256" cy="390169"/>
              </a:xfrm>
              <a:prstGeom prst="roundRect">
                <a:avLst/>
              </a:prstGeom>
              <a:solidFill>
                <a:srgbClr val="486FF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</p:grpSp>
        <p:sp>
          <p:nvSpPr>
            <p:cNvPr id="119" name="文本框 118"/>
            <p:cNvSpPr txBox="1"/>
            <p:nvPr/>
          </p:nvSpPr>
          <p:spPr>
            <a:xfrm>
              <a:off x="1162795" y="2438593"/>
              <a:ext cx="1865581" cy="2914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gradFill>
                    <a:gsLst>
                      <a:gs pos="22000">
                        <a:srgbClr val="12C8B8">
                          <a:lumMod val="90000"/>
                        </a:srgbClr>
                      </a:gs>
                      <a:gs pos="85000">
                        <a:srgbClr val="2E9DF8">
                          <a:lumMod val="75000"/>
                        </a:srgbClr>
                      </a:gs>
                    </a:gsLst>
                    <a:lin ang="2700000" scaled="0"/>
                  </a:gradFill>
                  <a:latin typeface="HarmonyOS Sans SC Black"/>
                  <a:ea typeface="HarmonyOS Sans SC Black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300" b="1" dirty="0">
                  <a:solidFill>
                    <a:srgbClr val="014199"/>
                  </a:solidFill>
                  <a:latin typeface="微软雅黑" charset="0"/>
                  <a:ea typeface="微软雅黑" charset="0"/>
                </a:rPr>
                <a:t>绑定复杂</a:t>
              </a: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14199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872748" y="3589559"/>
            <a:ext cx="2638802" cy="1092199"/>
            <a:chOff x="872748" y="3761009"/>
            <a:chExt cx="2638802" cy="1092199"/>
          </a:xfrm>
        </p:grpSpPr>
        <p:grpSp>
          <p:nvGrpSpPr>
            <p:cNvPr id="268" name="组合 267"/>
            <p:cNvGrpSpPr/>
            <p:nvPr/>
          </p:nvGrpSpPr>
          <p:grpSpPr>
            <a:xfrm>
              <a:off x="872748" y="3761009"/>
              <a:ext cx="2638802" cy="1092199"/>
              <a:chOff x="872748" y="3711807"/>
              <a:chExt cx="2638802" cy="1092199"/>
            </a:xfrm>
          </p:grpSpPr>
          <p:sp>
            <p:nvSpPr>
              <p:cNvPr id="126" name="矩形: 圆角 125"/>
              <p:cNvSpPr/>
              <p:nvPr/>
            </p:nvSpPr>
            <p:spPr>
              <a:xfrm>
                <a:off x="872748" y="3711807"/>
                <a:ext cx="2555234" cy="1092199"/>
              </a:xfrm>
              <a:prstGeom prst="roundRect">
                <a:avLst>
                  <a:gd name="adj" fmla="val 8445"/>
                </a:avLst>
              </a:prstGeom>
              <a:gradFill>
                <a:gsLst>
                  <a:gs pos="12000">
                    <a:srgbClr val="F4F9FB">
                      <a:lumMod val="99000"/>
                    </a:srgbClr>
                  </a:gs>
                  <a:gs pos="90000">
                    <a:srgbClr val="F4F9FB">
                      <a:lumMod val="99000"/>
                    </a:srgb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rgbClr val="12C8B8">
                  <a:shade val="50000"/>
                </a:srgbClr>
              </a:lnRef>
              <a:fillRef idx="1">
                <a:srgbClr val="12C8B8"/>
              </a:fillRef>
              <a:effectRef idx="0">
                <a:srgbClr val="12C8B8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998625" y="4097261"/>
                <a:ext cx="2512925" cy="675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fontAlgn="auto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公有云价格昂贵</a:t>
                </a:r>
                <a:endParaRPr lang="en-US" altLang="zh-CN" sz="1100" dirty="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  <a:p>
                <a:pPr marR="0" lvl="0" algn="l" defTabSz="914400" rtl="0" fontAlgn="auto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rPr>
                  <a:t>自主构建云平台成本高、周期长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  <a:p>
                <a:pPr marR="0" lvl="0" algn="l" defTabSz="914400" rtl="0" fontAlgn="auto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长期维护云平台需要大量持续投入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1106986" y="3892724"/>
                <a:ext cx="91097" cy="186290"/>
                <a:chOff x="599638" y="457200"/>
                <a:chExt cx="201319" cy="390169"/>
              </a:xfrm>
            </p:grpSpPr>
            <p:sp>
              <p:nvSpPr>
                <p:cNvPr id="222" name="矩形: 圆角 221"/>
                <p:cNvSpPr/>
                <p:nvPr/>
              </p:nvSpPr>
              <p:spPr>
                <a:xfrm>
                  <a:off x="599638" y="457200"/>
                  <a:ext cx="86256" cy="390169"/>
                </a:xfrm>
                <a:prstGeom prst="roundRect">
                  <a:avLst/>
                </a:prstGeom>
                <a:solidFill>
                  <a:srgbClr val="02FABD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  <p:sp>
              <p:nvSpPr>
                <p:cNvPr id="223" name="矩形: 圆角 222"/>
                <p:cNvSpPr/>
                <p:nvPr/>
              </p:nvSpPr>
              <p:spPr>
                <a:xfrm>
                  <a:off x="714701" y="457200"/>
                  <a:ext cx="86256" cy="390169"/>
                </a:xfrm>
                <a:prstGeom prst="roundRect">
                  <a:avLst/>
                </a:prstGeom>
                <a:solidFill>
                  <a:srgbClr val="486FFA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</p:grpSp>
        </p:grpSp>
        <p:sp>
          <p:nvSpPr>
            <p:cNvPr id="128" name="文本框 127"/>
            <p:cNvSpPr txBox="1"/>
            <p:nvPr/>
          </p:nvSpPr>
          <p:spPr>
            <a:xfrm>
              <a:off x="1168949" y="3894709"/>
              <a:ext cx="1772922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gradFill>
                    <a:gsLst>
                      <a:gs pos="22000">
                        <a:srgbClr val="12C8B8">
                          <a:lumMod val="90000"/>
                        </a:srgbClr>
                      </a:gs>
                      <a:gs pos="85000">
                        <a:srgbClr val="2E9DF8">
                          <a:lumMod val="75000"/>
                        </a:srgbClr>
                      </a:gs>
                    </a:gsLst>
                    <a:lin ang="2700000" scaled="0"/>
                  </a:gradFill>
                  <a:latin typeface="HarmonyOS Sans SC Black"/>
                  <a:ea typeface="HarmonyOS Sans SC Black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300" b="1" dirty="0">
                  <a:solidFill>
                    <a:srgbClr val="014199"/>
                  </a:solidFill>
                  <a:latin typeface="微软雅黑" charset="0"/>
                  <a:ea typeface="微软雅黑" charset="0"/>
                </a:rPr>
                <a:t>成本高昂</a:t>
              </a: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14199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872748" y="4854574"/>
            <a:ext cx="2638802" cy="1092199"/>
            <a:chOff x="872748" y="5026024"/>
            <a:chExt cx="2638802" cy="1092199"/>
          </a:xfrm>
        </p:grpSpPr>
        <p:grpSp>
          <p:nvGrpSpPr>
            <p:cNvPr id="269" name="组合 268"/>
            <p:cNvGrpSpPr/>
            <p:nvPr/>
          </p:nvGrpSpPr>
          <p:grpSpPr>
            <a:xfrm>
              <a:off x="872748" y="5026024"/>
              <a:ext cx="2638802" cy="1092199"/>
              <a:chOff x="872748" y="4905606"/>
              <a:chExt cx="2638802" cy="1092199"/>
            </a:xfrm>
          </p:grpSpPr>
          <p:sp>
            <p:nvSpPr>
              <p:cNvPr id="134" name="矩形: 圆角 133"/>
              <p:cNvSpPr/>
              <p:nvPr/>
            </p:nvSpPr>
            <p:spPr>
              <a:xfrm>
                <a:off x="872748" y="4905606"/>
                <a:ext cx="2555234" cy="1092199"/>
              </a:xfrm>
              <a:prstGeom prst="roundRect">
                <a:avLst>
                  <a:gd name="adj" fmla="val 8445"/>
                </a:avLst>
              </a:prstGeom>
              <a:gradFill>
                <a:gsLst>
                  <a:gs pos="12000">
                    <a:srgbClr val="F4F9FB">
                      <a:lumMod val="99000"/>
                    </a:srgbClr>
                  </a:gs>
                  <a:gs pos="90000">
                    <a:srgbClr val="F4F9FB">
                      <a:lumMod val="99000"/>
                    </a:srgb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rgbClr val="12C8B8">
                  <a:shade val="50000"/>
                </a:srgbClr>
              </a:lnRef>
              <a:fillRef idx="1">
                <a:srgbClr val="12C8B8"/>
              </a:fillRef>
              <a:effectRef idx="0">
                <a:srgbClr val="12C8B8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ea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998625" y="5291060"/>
                <a:ext cx="2512925" cy="675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fontAlgn="auto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私有化交付周期长</a:t>
                </a:r>
                <a:endParaRPr lang="en-US" altLang="zh-CN" sz="1100" dirty="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  <a:p>
                <a:pPr marR="0" lvl="0" algn="l" defTabSz="914400" rtl="0" fontAlgn="auto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离线交付环境问题多</a:t>
                </a:r>
                <a:endParaRPr lang="en-US" altLang="zh-CN" sz="1100" dirty="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  <a:p>
                <a:pPr marR="0" lvl="0" algn="l" defTabSz="914400" rtl="0" fontAlgn="auto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组件多、配置复杂，一致性差</a:t>
                </a:r>
                <a:endParaRPr lang="en-US" altLang="zh-CN" sz="1100" dirty="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</p:txBody>
          </p:sp>
          <p:grpSp>
            <p:nvGrpSpPr>
              <p:cNvPr id="224" name="组合 223"/>
              <p:cNvGrpSpPr/>
              <p:nvPr/>
            </p:nvGrpSpPr>
            <p:grpSpPr>
              <a:xfrm>
                <a:off x="1106986" y="5084330"/>
                <a:ext cx="91097" cy="186290"/>
                <a:chOff x="599638" y="457200"/>
                <a:chExt cx="201319" cy="390169"/>
              </a:xfrm>
            </p:grpSpPr>
            <p:sp>
              <p:nvSpPr>
                <p:cNvPr id="225" name="矩形: 圆角 224"/>
                <p:cNvSpPr/>
                <p:nvPr/>
              </p:nvSpPr>
              <p:spPr>
                <a:xfrm>
                  <a:off x="599638" y="457200"/>
                  <a:ext cx="86256" cy="390169"/>
                </a:xfrm>
                <a:prstGeom prst="roundRect">
                  <a:avLst/>
                </a:prstGeom>
                <a:solidFill>
                  <a:srgbClr val="02FABD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  <p:sp>
              <p:nvSpPr>
                <p:cNvPr id="226" name="矩形: 圆角 225"/>
                <p:cNvSpPr/>
                <p:nvPr/>
              </p:nvSpPr>
              <p:spPr>
                <a:xfrm>
                  <a:off x="714701" y="457200"/>
                  <a:ext cx="86256" cy="390169"/>
                </a:xfrm>
                <a:prstGeom prst="roundRect">
                  <a:avLst/>
                </a:prstGeom>
                <a:solidFill>
                  <a:srgbClr val="486FFA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  <a:cs typeface="+mn-ea"/>
                  </a:endParaRPr>
                </a:p>
              </p:txBody>
            </p:sp>
          </p:grpSp>
        </p:grpSp>
        <p:sp>
          <p:nvSpPr>
            <p:cNvPr id="136" name="文本框 135"/>
            <p:cNvSpPr txBox="1"/>
            <p:nvPr/>
          </p:nvSpPr>
          <p:spPr>
            <a:xfrm>
              <a:off x="1162795" y="5163491"/>
              <a:ext cx="2006754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>
                  <a:gradFill>
                    <a:gsLst>
                      <a:gs pos="22000">
                        <a:srgbClr val="12C8B8">
                          <a:lumMod val="90000"/>
                        </a:srgbClr>
                      </a:gs>
                      <a:gs pos="85000">
                        <a:srgbClr val="2E9DF8">
                          <a:lumMod val="75000"/>
                        </a:srgbClr>
                      </a:gs>
                    </a:gsLst>
                    <a:lin ang="2700000" scaled="0"/>
                  </a:gradFill>
                  <a:latin typeface="HarmonyOS Sans SC Black"/>
                  <a:ea typeface="HarmonyOS Sans SC Black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300" b="1" dirty="0">
                  <a:solidFill>
                    <a:srgbClr val="014199"/>
                  </a:solidFill>
                  <a:latin typeface="微软雅黑" charset="0"/>
                  <a:ea typeface="微软雅黑" charset="0"/>
                </a:rPr>
                <a:t>交付困难</a:t>
              </a: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14199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01" y="2677478"/>
            <a:ext cx="2712526" cy="25126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>
          <a:xfrm>
            <a:off x="799465" y="1037590"/>
            <a:ext cx="10972800" cy="4993640"/>
          </a:xfrm>
        </p:spPr>
        <p:txBody>
          <a:bodyPr/>
          <a:p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46740"/>
          <a:stretch>
            <a:fillRect/>
          </a:stretch>
        </p:blipFill>
        <p:spPr>
          <a:xfrm>
            <a:off x="441960" y="3425825"/>
            <a:ext cx="11587480" cy="27959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8485" y="242570"/>
            <a:ext cx="9973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把“整多云”抽象为一台“云原生一体机”</a:t>
            </a:r>
            <a:r>
              <a:rPr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除了硬件和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操作系统，一切皆</a:t>
            </a:r>
            <a:r>
              <a:rPr lang="zh-CN" sz="14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应用）</a:t>
            </a:r>
            <a:endParaRPr lang="zh-CN" sz="140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b="60844"/>
          <a:stretch>
            <a:fillRect/>
          </a:stretch>
        </p:blipFill>
        <p:spPr>
          <a:xfrm>
            <a:off x="441960" y="972185"/>
            <a:ext cx="11587480" cy="2055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60631" t="40825" b="51325"/>
          <a:stretch>
            <a:fillRect/>
          </a:stretch>
        </p:blipFill>
        <p:spPr>
          <a:xfrm>
            <a:off x="441960" y="3066415"/>
            <a:ext cx="11587480" cy="4610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03700" y="3159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u="sng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KMOS </a:t>
            </a:r>
            <a:r>
              <a:rPr lang="zh-CN" altLang="en-US" sz="1800" u="sng">
                <a:solidFill>
                  <a:srgbClr val="084595"/>
                </a:solidFill>
                <a:latin typeface="微软雅黑" charset="0"/>
                <a:ea typeface="微软雅黑" charset="0"/>
                <a:cs typeface="微软雅黑" charset="0"/>
              </a:rPr>
              <a:t>私有云操作系统</a:t>
            </a:r>
            <a:endParaRPr lang="zh-CN" altLang="en-US" sz="1800" u="sng">
              <a:solidFill>
                <a:srgbClr val="084595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41325" y="6275705"/>
            <a:ext cx="115874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8000">
                      <a:srgbClr val="12C8B8">
                        <a:lumMod val="90000"/>
                      </a:srgbClr>
                    </a:gs>
                    <a:gs pos="85000">
                      <a:srgbClr val="2E9DF8"/>
                    </a:gs>
                  </a:gsLst>
                  <a:lin ang="2700000" scaled="0"/>
                </a:gradFill>
                <a:effectLst/>
                <a:uLnTx/>
                <a:uFillTx/>
                <a:latin typeface="HarmonyOS Sans SC Black"/>
                <a:ea typeface="HarmonyOS Sans SC Black"/>
              </a:defRPr>
            </a:lvl1pPr>
          </a:lstStyle>
          <a:p>
            <a:pPr algn="ctr"/>
            <a:r>
              <a:rPr lang="zh-CN" altLang="en-US" dirty="0">
                <a:latin typeface="微软雅黑" charset="0"/>
                <a:ea typeface="微软雅黑" charset="0"/>
              </a:rPr>
              <a:t>在</a:t>
            </a:r>
            <a:r>
              <a:rPr lang="en-US" altLang="zh-CN" dirty="0">
                <a:latin typeface="微软雅黑" charset="0"/>
                <a:ea typeface="微软雅黑" charset="0"/>
              </a:rPr>
              <a:t> KMOS </a:t>
            </a:r>
            <a:r>
              <a:rPr lang="zh-CN" altLang="en-US" dirty="0">
                <a:latin typeface="微软雅黑" charset="0"/>
                <a:ea typeface="微软雅黑" charset="0"/>
              </a:rPr>
              <a:t>的视角下，一切皆“</a:t>
            </a:r>
            <a:r>
              <a:rPr lang="zh-CN" altLang="en-US" dirty="0">
                <a:latin typeface="微软雅黑" charset="0"/>
                <a:ea typeface="微软雅黑" charset="0"/>
                <a:sym typeface="+mn-ea"/>
              </a:rPr>
              <a:t>应用</a:t>
            </a:r>
            <a:r>
              <a:rPr lang="zh-CN" altLang="en-US" dirty="0">
                <a:latin typeface="微软雅黑" charset="0"/>
                <a:ea typeface="微软雅黑" charset="0"/>
              </a:rPr>
              <a:t>”</a:t>
            </a:r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77740" y="3639185"/>
            <a:ext cx="2850515" cy="50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Kubernets </a:t>
            </a: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内核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28677_2*n_h_h_i*1_2_1_2"/>
  <p:tag name="KSO_WM_TEMPLATE_CATEGORY" val="diagram"/>
  <p:tag name="KSO_WM_TEMPLATE_INDEX" val="20228677"/>
  <p:tag name="KSO_WM_UNIT_LAYERLEVEL" val="1_1_1_1"/>
  <p:tag name="KSO_WM_TAG_VERSION" val="1.0"/>
  <p:tag name="KSO_WM_UNIT_FILL_FORE_SCHEMECOLOR_INDEX" val="5"/>
  <p:tag name="KSO_WM_UNIT_FILL_TYPE" val="1"/>
  <p:tag name="KSO_WM_UNIT_TEXT_FILL_FORE_SCHEMECOLOR_INDEX" val="2"/>
  <p:tag name="KSO_WM_UNIT_TEXT_FILL_TYPE" val="1"/>
  <p:tag name="KSO_WM_DIAGRAM_VIRTUALLY_FRAME" val="{&quot;height&quot;:258.2,&quot;left&quot;:35.3,&quot;top&quot;:95.6,&quot;width&quot;:697.15}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28677_2*n_h_h_i*1_2_1_2"/>
  <p:tag name="KSO_WM_TEMPLATE_CATEGORY" val="diagram"/>
  <p:tag name="KSO_WM_TEMPLATE_INDEX" val="20228677"/>
  <p:tag name="KSO_WM_UNIT_LAYERLEVEL" val="1_1_1_1"/>
  <p:tag name="KSO_WM_TAG_VERSION" val="1.0"/>
  <p:tag name="KSO_WM_UNIT_FILL_FORE_SCHEMECOLOR_INDEX" val="5"/>
  <p:tag name="KSO_WM_UNIT_FILL_TYPE" val="1"/>
  <p:tag name="KSO_WM_UNIT_TEXT_FILL_FORE_SCHEMECOLOR_INDEX" val="2"/>
  <p:tag name="KSO_WM_UNIT_TEXT_FILL_TYPE" val="1"/>
  <p:tag name="KSO_WM_DIAGRAM_VIRTUALLY_FRAME" val="{&quot;height&quot;:258.2,&quot;left&quot;:35.3,&quot;top&quot;:95.6,&quot;width&quot;:697.15}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PP_MARK_KEY" val="b0010ed5-51f8-4274-87d3-5e1dc4d68028"/>
  <p:tag name="COMMONDATA" val="eyJoZGlkIjoiYzcyMGMwM2Y4ODNmNWQ4YjdmOGMxOGRiNzU4MmE0YTMifQ=="/>
  <p:tag name="resource_record_key" val="{&quot;10&quot;:[50062572,4530440,4523957,50019628],&quot;70&quot;:[3332765,3325545]}"/>
</p:tagLst>
</file>

<file path=ppt/tags/tag17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8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9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20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4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27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8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9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3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30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31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32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5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36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3539_1*m_i*1_1"/>
  <p:tag name="KSO_WM_TEMPLATE_CATEGORY" val="diagram"/>
  <p:tag name="KSO_WM_TEMPLATE_INDEX" val="2023353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3539_1*m_i*1_2"/>
  <p:tag name="KSO_WM_TEMPLATE_CATEGORY" val="diagram"/>
  <p:tag name="KSO_WM_TEMPLATE_INDEX" val="2023353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color_type&quot;:1,&quot;theme_color_indexes&quot;:[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1_2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2_2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1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3_2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.05000000074505806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0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4_2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4_2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.20000000298023224,&quot;colorType&quot;:1,&quot;foreColorIndex&quot;:5,&quot;transparency&quot;:0.019999999552965164},&quot;type&quot;:1},&quot;glow&quot;:{&quot;colorType&quot;:0},&quot;line&quot;:{&quot;type&quot;:0},&quot;shadow&quot;:{&quot;brightness&quot;:-0.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2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5_2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5_2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.3499999940395355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3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33539_1*m_i*1_3"/>
  <p:tag name="KSO_WM_TEMPLATE_CATEGORY" val="diagram"/>
  <p:tag name="KSO_WM_TEMPLATE_INDEX" val="2023353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1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2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5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5_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4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3539_1*m_h_i*1_3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5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3539_1*m_h_a*1_1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3539_1*m_h_f*1_1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，简明扼要地阐述您的观点。根据需要酌情增减文字，以便观者准确地理解您的思想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3539_1*m_h_a*1_2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3539_1*m_h_f*1_2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，简明扼要地阐述您的观点。根据需要酌情增减文字，以便观者准确地理解您的思想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3539_1*m_h_a*1_4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3539_1*m_h_f*1_4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，简明扼要地阐述您的观点。根据需要酌情增减文字，以便观者准确地理解您的思想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6.xml><?xml version="1.0" encoding="utf-8"?>
<p:tagLst xmlns:p="http://schemas.openxmlformats.org/presentationml/2006/main">
  <p:tag name="KSO_WM_UNIT_VALUE" val="200*20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539_1*m_h_x*1_1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3539_1*m_h_a*1_5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3539_1*m_h_f*1_5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，简明扼要地阐述您的观点。根据需要酌情增减文字，以便观者准确地理解您的思想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3539_1*m_h_a*1_3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3539_1*m_h_f*1_3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，简明扼要地阐述您的观点。根据需要酌情增减文字，以便观者准确地理解您的思想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61.xml><?xml version="1.0" encoding="utf-8"?>
<p:tagLst xmlns:p="http://schemas.openxmlformats.org/presentationml/2006/main">
  <p:tag name="KSO_WM_UNIT_VALUE" val="147*14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539_1*m_h_x*1_2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62.xml><?xml version="1.0" encoding="utf-8"?>
<p:tagLst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5_1"/>
  <p:tag name="KSO_WM_UNIT_ID" val="diagram20233539_1*m_h_x*1_5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63.xml><?xml version="1.0" encoding="utf-8"?>
<p:tagLst xmlns:p="http://schemas.openxmlformats.org/presentationml/2006/main">
  <p:tag name="KSO_WM_UNIT_VALUE" val="106*10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3539_1*m_h_x*1_3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64.xml><?xml version="1.0" encoding="utf-8"?>
<p:tagLst xmlns:p="http://schemas.openxmlformats.org/presentationml/2006/main">
  <p:tag name="KSO_WM_UNIT_VALUE" val="69*6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233539_1*m_h_x*1_4_1"/>
  <p:tag name="KSO_WM_TEMPLATE_CATEGORY" val="diagram"/>
  <p:tag name="KSO_WM_TEMPLATE_INDEX" val="2023353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422.75165354330704,&quot;left&quot;:114.13472440944881,&quot;top&quot;:74.37897637795274,&quot;width&quot;:777.515275590551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65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BEAUTIFY_FLAG" val=""/>
  <p:tag name="KSO_WM_UNIT_TYPE" val="l_h_i"/>
  <p:tag name="KSO_WM_UNIT_INDEX" val="1_2_1"/>
  <p:tag name="KSO_WM_UNIT_ID" val="diagram20170845_4*l_h_i*1_2_1"/>
  <p:tag name="KSO_WM_UNIT_LAYERLEVEL" val="1_1_1"/>
  <p:tag name="KSO_WM_DIAGRAM_GROUP_CODE" val="l1-1"/>
  <p:tag name="KSO_WM_UNIT_FILL_FORE_SCHEMECOLOR_INDEX_BRIGHTNESS" val="0.8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BEAUTIFY_FLAG" val=""/>
  <p:tag name="KSO_WM_UNIT_TYPE" val="l_h_i"/>
  <p:tag name="KSO_WM_UNIT_INDEX" val="1_2_2"/>
  <p:tag name="KSO_WM_UNIT_ID" val="diagram20170845_4*l_h_i*1_2_2"/>
  <p:tag name="KSO_WM_UNIT_LAYERLEVEL" val="1_1_1"/>
  <p:tag name="KSO_WM_DIAGRAM_GROUP_CODE" val="l1-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BEAUTIFY_FLAG" val=""/>
  <p:tag name="KSO_WM_UNIT_TYPE" val="l_h_a"/>
  <p:tag name="KSO_WM_UNIT_INDEX" val="1_2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845_4*l_h_a*1_2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BEAUTIFY_FLAG" val=""/>
  <p:tag name="KSO_WM_UNIT_TYPE" val="l_h_f"/>
  <p:tag name="KSO_WM_UNIT_INDEX" val="1_2_1"/>
  <p:tag name="KSO_WM_UNIT_LAYERLEVEL" val="1_1_1"/>
  <p:tag name="KSO_WM_UNIT_VALUE" val="56"/>
  <p:tag name="KSO_WM_UNIT_HIGHLIGHT" val="0"/>
  <p:tag name="KSO_WM_UNIT_COMPATIBLE" val="0"/>
  <p:tag name="KSO_WM_UNIT_CLEAR" val="0"/>
  <p:tag name="KSO_WM_UNIT_PRESET_TEXT_INDEX" val="4"/>
  <p:tag name="KSO_WM_UNIT_PRESET_TEXT_LEN" val="74"/>
  <p:tag name="KSO_WM_DIAGRAM_GROUP_CODE" val="l1-1"/>
  <p:tag name="KSO_WM_UNIT_ID" val="diagram20170845_4*l_h_f*1_2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i"/>
  <p:tag name="KSO_WM_UNIT_INDEX" val="1_2_1"/>
  <p:tag name="KSO_WM_UNIT_ID" val="diagram20170845_4*l_h_i*1_2_1"/>
  <p:tag name="KSO_WM_UNIT_LAYERLEVEL" val="1_1_1"/>
  <p:tag name="KSO_WM_DIAGRAM_GROUP_CODE" val="l1-1"/>
  <p:tag name="KSO_WM_UNIT_FILL_FORE_SCHEMECOLOR_INDEX_BRIGHTNESS" val="0.8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70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i"/>
  <p:tag name="KSO_WM_UNIT_INDEX" val="1_2_2"/>
  <p:tag name="KSO_WM_UNIT_ID" val="diagram20170845_4*l_h_i*1_2_2"/>
  <p:tag name="KSO_WM_UNIT_LAYERLEVEL" val="1_1_1"/>
  <p:tag name="KSO_WM_DIAGRAM_GROUP_CODE" val="l1-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a"/>
  <p:tag name="KSO_WM_UNIT_INDEX" val="1_2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845_4*l_h_a*1_2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f"/>
  <p:tag name="KSO_WM_UNIT_INDEX" val="1_2_1"/>
  <p:tag name="KSO_WM_UNIT_LAYERLEVEL" val="1_1_1"/>
  <p:tag name="KSO_WM_UNIT_VALUE" val="56"/>
  <p:tag name="KSO_WM_UNIT_HIGHLIGHT" val="0"/>
  <p:tag name="KSO_WM_UNIT_COMPATIBLE" val="0"/>
  <p:tag name="KSO_WM_UNIT_CLEAR" val="0"/>
  <p:tag name="KSO_WM_UNIT_PRESET_TEXT_INDEX" val="4"/>
  <p:tag name="KSO_WM_UNIT_PRESET_TEXT_LEN" val="74"/>
  <p:tag name="KSO_WM_DIAGRAM_GROUP_CODE" val="l1-1"/>
  <p:tag name="KSO_WM_UNIT_ID" val="diagram20170845_4*l_h_f*1_2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开目软件配色">
      <a:dk1>
        <a:srgbClr val="303030"/>
      </a:dk1>
      <a:lt1>
        <a:srgbClr val="FFFFFF"/>
      </a:lt1>
      <a:dk2>
        <a:srgbClr val="014199"/>
      </a:dk2>
      <a:lt2>
        <a:srgbClr val="FFFFFF"/>
      </a:lt2>
      <a:accent1>
        <a:srgbClr val="084595"/>
      </a:accent1>
      <a:accent2>
        <a:srgbClr val="FFD302"/>
      </a:accent2>
      <a:accent3>
        <a:srgbClr val="396BAD"/>
      </a:accent3>
      <a:accent4>
        <a:srgbClr val="FFE472"/>
      </a:accent4>
      <a:accent5>
        <a:srgbClr val="9DBDDA"/>
      </a:accent5>
      <a:accent6>
        <a:srgbClr val="FFEDA8"/>
      </a:accent6>
      <a:hlink>
        <a:srgbClr val="0563C1"/>
      </a:hlink>
      <a:folHlink>
        <a:srgbClr val="954D72"/>
      </a:folHlink>
    </a:clrScheme>
    <a:fontScheme name="开目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开目软件配色">
      <a:dk1>
        <a:srgbClr val="303030"/>
      </a:dk1>
      <a:lt1>
        <a:srgbClr val="FFFFFF"/>
      </a:lt1>
      <a:dk2>
        <a:srgbClr val="014199"/>
      </a:dk2>
      <a:lt2>
        <a:srgbClr val="FFFFFF"/>
      </a:lt2>
      <a:accent1>
        <a:srgbClr val="084595"/>
      </a:accent1>
      <a:accent2>
        <a:srgbClr val="FFD302"/>
      </a:accent2>
      <a:accent3>
        <a:srgbClr val="396BAD"/>
      </a:accent3>
      <a:accent4>
        <a:srgbClr val="FFE472"/>
      </a:accent4>
      <a:accent5>
        <a:srgbClr val="9DBDDA"/>
      </a:accent5>
      <a:accent6>
        <a:srgbClr val="FFEDA8"/>
      </a:accent6>
      <a:hlink>
        <a:srgbClr val="0563C1"/>
      </a:hlink>
      <a:folHlink>
        <a:srgbClr val="954D72"/>
      </a:folHlink>
    </a:clrScheme>
    <a:fontScheme name="开目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开目软件配色">
      <a:dk1>
        <a:srgbClr val="303030"/>
      </a:dk1>
      <a:lt1>
        <a:srgbClr val="FFFFFF"/>
      </a:lt1>
      <a:dk2>
        <a:srgbClr val="014199"/>
      </a:dk2>
      <a:lt2>
        <a:srgbClr val="FFFFFF"/>
      </a:lt2>
      <a:accent1>
        <a:srgbClr val="084595"/>
      </a:accent1>
      <a:accent2>
        <a:srgbClr val="FFD302"/>
      </a:accent2>
      <a:accent3>
        <a:srgbClr val="396BAD"/>
      </a:accent3>
      <a:accent4>
        <a:srgbClr val="FFE472"/>
      </a:accent4>
      <a:accent5>
        <a:srgbClr val="9DBDDA"/>
      </a:accent5>
      <a:accent6>
        <a:srgbClr val="FFEDA8"/>
      </a:accent6>
      <a:hlink>
        <a:srgbClr val="0563C1"/>
      </a:hlink>
      <a:folHlink>
        <a:srgbClr val="954D72"/>
      </a:folHlink>
    </a:clrScheme>
    <a:fontScheme name="开目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6551</Words>
  <Application>WPS 演示</Application>
  <PresentationFormat>宽屏</PresentationFormat>
  <Paragraphs>753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95" baseType="lpstr">
      <vt:lpstr>Arial</vt:lpstr>
      <vt:lpstr>宋体</vt:lpstr>
      <vt:lpstr>Wingdings</vt:lpstr>
      <vt:lpstr>微软雅黑</vt:lpstr>
      <vt:lpstr>汉仪旗黑</vt:lpstr>
      <vt:lpstr>汉仪书宋二KW</vt:lpstr>
      <vt:lpstr>Wingdings</vt:lpstr>
      <vt:lpstr>Helvetica</vt:lpstr>
      <vt:lpstr>HarmonyOS Sans SC</vt:lpstr>
      <vt:lpstr>Calibri</vt:lpstr>
      <vt:lpstr>Helvetica Neue</vt:lpstr>
      <vt:lpstr>微软雅黑</vt:lpstr>
      <vt:lpstr>Arial</vt:lpstr>
      <vt:lpstr>宋体</vt:lpstr>
      <vt:lpstr>Arial Unicode MS</vt:lpstr>
      <vt:lpstr>+中文正文</vt:lpstr>
      <vt:lpstr>Century Gothic</vt:lpstr>
      <vt:lpstr>HarmonyOS Sans SC Black</vt:lpstr>
      <vt:lpstr>等线</vt:lpstr>
      <vt:lpstr>等线</vt:lpstr>
      <vt:lpstr>Courier New Regular</vt:lpstr>
      <vt:lpstr>Courier New</vt:lpstr>
      <vt:lpstr>微软雅黑</vt:lpstr>
      <vt:lpstr>Helvetica Neue Medium</vt:lpstr>
      <vt:lpstr>Times New Roman</vt:lpstr>
      <vt:lpstr>黑体</vt:lpstr>
      <vt:lpstr>Calibri</vt:lpstr>
      <vt:lpstr>字魂58号-创中黑</vt:lpstr>
      <vt:lpstr>Montserrat</vt:lpstr>
      <vt:lpstr>思源黑体</vt:lpstr>
      <vt:lpstr>微软雅黑 Light</vt:lpstr>
      <vt:lpstr>汉仪中黑KW</vt:lpstr>
      <vt:lpstr>PingFang SC Light</vt:lpstr>
      <vt:lpstr>汉仪晓波花月圆W</vt:lpstr>
      <vt:lpstr>OPPOSans H</vt:lpstr>
      <vt:lpstr>苹方-简</vt:lpstr>
      <vt:lpstr>OPPOSans M</vt:lpstr>
      <vt:lpstr>Thonburi</vt:lpstr>
      <vt:lpstr>汉仪中等线KW</vt:lpstr>
      <vt:lpstr>HarmonyOS Sans SC</vt:lpstr>
      <vt:lpstr>Helvetica</vt:lpstr>
      <vt:lpstr>Helvetica Neue Medium</vt:lpstr>
      <vt:lpstr>Montserrat</vt:lpstr>
      <vt:lpstr>OPPOSans H</vt:lpstr>
      <vt:lpstr>OPPOSans M</vt:lpstr>
      <vt:lpstr>字魂58号-创中黑</vt:lpstr>
      <vt:lpstr>微软雅黑 Light</vt:lpstr>
      <vt:lpstr>思源黑体</vt:lpstr>
      <vt:lpstr>等线</vt:lpstr>
      <vt:lpstr>黑体</vt:lpstr>
      <vt:lpstr>HarmonyOS Sans SC Black</vt:lpstr>
      <vt:lpstr>兰米宋体</vt:lpstr>
      <vt:lpstr>简宋</vt:lpstr>
      <vt:lpstr>Saturday Sans Regular</vt:lpstr>
      <vt:lpstr>Chalkboard</vt:lpstr>
      <vt:lpstr>华文黑体</vt:lpstr>
      <vt:lpstr>Nanum Gothic</vt:lpstr>
      <vt:lpstr>汉仪细等线繁</vt:lpstr>
      <vt:lpstr>文道潮黑体</vt:lpstr>
      <vt:lpstr>字魂创中黑</vt:lpstr>
      <vt:lpstr>Toots Regular</vt:lpstr>
      <vt:lpstr>方正大黑体_GBK</vt:lpstr>
      <vt:lpstr>Windsor Std Light</vt:lpstr>
      <vt:lpstr>H2O</vt:lpstr>
      <vt:lpstr>仓耳玄三M W05</vt:lpstr>
      <vt:lpstr>宋体-简</vt:lpstr>
      <vt:lpstr>1_Office 主题​​</vt:lpstr>
      <vt:lpstr>2_Office 主题​​</vt:lpstr>
      <vt:lpstr>4_Office 主题​​</vt:lpstr>
      <vt:lpstr>工业数字化转型的5大支撑要素（数字平台是基础，创新生态有未来）</vt:lpstr>
      <vt:lpstr>工业数字化转型关键要素：数字平台建设（统一数字底座）</vt:lpstr>
      <vt:lpstr>工业数字化转型关键要素：创新生态环境（产业链数字化）</vt:lpstr>
      <vt:lpstr>构建“云化数字平台”，为转型提供支撑（云原生平台）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AI时代数字化资产制造基地（AI业务场景落地）</vt:lpstr>
      <vt:lpstr>行业AI应用场景落地解决方案（AI业务场景落地）</vt:lpstr>
      <vt:lpstr>赋能企业“数智化”转型（数字化 + 智能化）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2025年工作总结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此处请输入PPT标题名</dc:title>
  <dc:creator>Administrator</dc:creator>
  <cp:lastModifiedBy>何海</cp:lastModifiedBy>
  <cp:revision>334</cp:revision>
  <dcterms:created xsi:type="dcterms:W3CDTF">2026-01-21T15:32:04Z</dcterms:created>
  <dcterms:modified xsi:type="dcterms:W3CDTF">2026-01-21T15:32:04Z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2052-12.1.24703.24703</vt:lpwstr>
  </property>
  <property fmtid="{D5CDD505-2E9C-101B-9397-08002B2CF9AE}" pid="3" name="ICV">
    <vt:lpwstr>A0A489A4CB41CF0B456A3F696DA321E6_43</vt:lpwstr>
  </property>
</Properties>
</file>